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830" r:id="rId5"/>
  </p:sldMasterIdLst>
  <p:notesMasterIdLst>
    <p:notesMasterId r:id="rId53"/>
  </p:notesMasterIdLst>
  <p:handoutMasterIdLst>
    <p:handoutMasterId r:id="rId54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1C7DDB"/>
    <a:srgbClr val="F2F4F8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85194" autoAdjust="0"/>
  </p:normalViewPr>
  <p:slideViewPr>
    <p:cSldViewPr snapToGrid="0" snapToObjects="1">
      <p:cViewPr varScale="1">
        <p:scale>
          <a:sx n="114" d="100"/>
          <a:sy n="114" d="100"/>
        </p:scale>
        <p:origin x="71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20" Type="http://schemas.openxmlformats.org/officeDocument/2006/relationships/slide" Target="slides/slide20.xml"/><Relationship Id="rId41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45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02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52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5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22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63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53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52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19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284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364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311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76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379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8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668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3958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778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3693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52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hyperlink" Target="https://github.com/jnlozano/IBM-Data-Science-Capstone/blob/main/Data%20Wrangling.ipynb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nlozano/IBM-Data-Science-Capstone/blob/main/EDA%20Visualization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nlozano/IBM-Data-Science-Capstone/blob/main/EDA%20with%20SQL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nlozano/IBM-Data-Science-Capstone/blob/main/Interactive%20Dashboard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nlozano/IBM-Data-Science-Capstone/blob/main/spacex_dash_app.p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hyperlink" Target="https://github.com/jnlozano/IBM-Data-Science-Capstone/blob/main/ML%20Prediction.ipynb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5.png"/><Relationship Id="rId7" Type="http://schemas.openxmlformats.org/officeDocument/2006/relationships/slide" Target="slide1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hyperlink" Target="https://www.coursera.org/professional-certificates/ibm-data-science" TargetMode="External"/><Relationship Id="rId4" Type="http://schemas.openxmlformats.org/officeDocument/2006/relationships/hyperlink" Target="https://github.com/jnlozano/IBM-Data-Science-Capston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api.spacexdata.com/v4/launches/past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hyperlink" Target="https://github.com/jnlozano/IBM-Data-Science-Capstone/blob/main/Data%20Collection.ipynb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hyperlink" Target="https://github.com/jnlozano/IBM-Data-Science-Capstone/blob/main/Web%20Scraping.ipynb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Abadi"/>
                <a:ea typeface="SF Pro" pitchFamily="2" charset="0"/>
                <a:cs typeface="SF Pro" pitchFamily="2" charset="0"/>
              </a:rPr>
              <a:t>Jimmy Lozano</a:t>
            </a:r>
          </a:p>
          <a:p>
            <a:r>
              <a:rPr lang="en-US" dirty="0"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12/22/2021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B1C87C5-4C47-4F6A-A2FC-A03564A321E6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https://github.com/jnlozano/IBM-Data-Science-Capstone/blob/main/Data%20Wrangling.ipynb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F969C6B2-42BF-4F86-98D0-D0A34FDB4595}"/>
              </a:ext>
            </a:extLst>
          </p:cNvPr>
          <p:cNvSpPr/>
          <p:nvPr/>
        </p:nvSpPr>
        <p:spPr>
          <a:xfrm rot="5400000">
            <a:off x="8322123" y="4254354"/>
            <a:ext cx="158496" cy="1319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ECE7B1BC-0796-48A3-8A15-114C6B869212}"/>
              </a:ext>
            </a:extLst>
          </p:cNvPr>
          <p:cNvSpPr/>
          <p:nvPr/>
        </p:nvSpPr>
        <p:spPr>
          <a:xfrm>
            <a:off x="6563539" y="1971071"/>
            <a:ext cx="237744" cy="1389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10" name="object 7">
            <a:extLst>
              <a:ext uri="{FF2B5EF4-FFF2-40B4-BE49-F238E27FC236}">
                <a16:creationId xmlns:a16="http://schemas.microsoft.com/office/drawing/2014/main" id="{ABAD7F22-4348-4B08-A4BF-DA76B1025B9A}"/>
              </a:ext>
            </a:extLst>
          </p:cNvPr>
          <p:cNvGrpSpPr/>
          <p:nvPr/>
        </p:nvGrpSpPr>
        <p:grpSpPr>
          <a:xfrm>
            <a:off x="6304458" y="1716564"/>
            <a:ext cx="1772411" cy="1586484"/>
            <a:chOff x="4803647" y="1499616"/>
            <a:chExt cx="1772411" cy="1586484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3C8531D9-6BF2-494A-8240-36B774B536B1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ound2Diag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A3BC958E-DC0A-4FD4-B499-CF510E8690DF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F1DD9C38-14C7-4315-90D3-5CE55CD9CD67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D39ADCB5-3714-4E08-8CC5-B5E30AAC81F9}"/>
              </a:ext>
            </a:extLst>
          </p:cNvPr>
          <p:cNvSpPr txBox="1"/>
          <p:nvPr/>
        </p:nvSpPr>
        <p:spPr>
          <a:xfrm>
            <a:off x="6388643" y="1965682"/>
            <a:ext cx="1677923" cy="485389"/>
          </a:xfrm>
          <a:prstGeom prst="rect">
            <a:avLst/>
          </a:prstGeom>
        </p:spPr>
        <p:txBody>
          <a:bodyPr vert="horz" wrap="square" lIns="0" tIns="36195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425" marR="5080" indent="-466725" algn="ctr">
              <a:lnSpc>
                <a:spcPts val="1639"/>
              </a:lnSpc>
              <a:spcBef>
                <a:spcPts val="285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Get </a:t>
            </a:r>
            <a:r>
              <a:rPr lang="en-US" sz="1500" spc="-5" dirty="0" err="1">
                <a:solidFill>
                  <a:srgbClr val="FFFFFF"/>
                </a:solidFill>
                <a:latin typeface="Carlito"/>
                <a:cs typeface="Carlito"/>
              </a:rPr>
              <a:t>value_counts</a:t>
            </a: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</a:p>
          <a:p>
            <a:pPr marL="479425" marR="5080" indent="-466725" algn="ctr">
              <a:lnSpc>
                <a:spcPts val="1639"/>
              </a:lnSpc>
              <a:spcBef>
                <a:spcPts val="285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of launch sites/orbits</a:t>
            </a:r>
            <a:endParaRPr lang="en-US" sz="1500" dirty="0">
              <a:solidFill>
                <a:schemeClr val="bg1"/>
              </a:solidFill>
              <a:latin typeface="Carlito"/>
              <a:cs typeface="Carlito"/>
            </a:endParaRP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6C04F952-99CF-49E3-B389-F350C5DD5F0A}"/>
              </a:ext>
            </a:extLst>
          </p:cNvPr>
          <p:cNvGrpSpPr/>
          <p:nvPr/>
        </p:nvGrpSpPr>
        <p:grpSpPr>
          <a:xfrm>
            <a:off x="6304458" y="3045491"/>
            <a:ext cx="1772411" cy="1586484"/>
            <a:chOff x="4803647" y="2828543"/>
            <a:chExt cx="1772411" cy="1586484"/>
          </a:xfrm>
        </p:grpSpPr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CD6A23C0-5279-4344-97F8-CDEC88A83869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967D8F6F-D65A-414F-AABE-C0A8803365E1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18" name="object 19">
            <a:extLst>
              <a:ext uri="{FF2B5EF4-FFF2-40B4-BE49-F238E27FC236}">
                <a16:creationId xmlns:a16="http://schemas.microsoft.com/office/drawing/2014/main" id="{F60CBA93-C652-410D-AFB8-EAECE040A1B7}"/>
              </a:ext>
            </a:extLst>
          </p:cNvPr>
          <p:cNvSpPr txBox="1"/>
          <p:nvPr/>
        </p:nvSpPr>
        <p:spPr>
          <a:xfrm>
            <a:off x="6516676" y="3103531"/>
            <a:ext cx="1332865" cy="66915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Create set of outcomes based on success</a:t>
            </a:r>
          </a:p>
        </p:txBody>
      </p:sp>
      <p:grpSp>
        <p:nvGrpSpPr>
          <p:cNvPr id="19" name="object 20">
            <a:extLst>
              <a:ext uri="{FF2B5EF4-FFF2-40B4-BE49-F238E27FC236}">
                <a16:creationId xmlns:a16="http://schemas.microsoft.com/office/drawing/2014/main" id="{45CB5F42-624A-453B-AB02-9F8FB3234F08}"/>
              </a:ext>
            </a:extLst>
          </p:cNvPr>
          <p:cNvGrpSpPr/>
          <p:nvPr/>
        </p:nvGrpSpPr>
        <p:grpSpPr>
          <a:xfrm>
            <a:off x="6304458" y="4375943"/>
            <a:ext cx="1802892" cy="1062227"/>
            <a:chOff x="4803647" y="4158995"/>
            <a:chExt cx="1802892" cy="1062227"/>
          </a:xfrm>
        </p:grpSpPr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C197D9A3-D6C9-4C35-A6E3-E709EB7A5565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E2E0B494-6508-4031-B672-F49C666B8411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2" name="object 26">
            <a:extLst>
              <a:ext uri="{FF2B5EF4-FFF2-40B4-BE49-F238E27FC236}">
                <a16:creationId xmlns:a16="http://schemas.microsoft.com/office/drawing/2014/main" id="{DA307B4E-7708-4232-8DE7-0D5CED077D1B}"/>
              </a:ext>
            </a:extLst>
          </p:cNvPr>
          <p:cNvSpPr txBox="1"/>
          <p:nvPr/>
        </p:nvSpPr>
        <p:spPr>
          <a:xfrm>
            <a:off x="6478576" y="4537868"/>
            <a:ext cx="1403985" cy="6591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lang="en-US" sz="1500" spc="-10" dirty="0" err="1">
                <a:solidFill>
                  <a:srgbClr val="FFFFFF"/>
                </a:solidFill>
                <a:latin typeface="Carlito"/>
                <a:cs typeface="Carlito"/>
              </a:rPr>
              <a:t>Bad_outcomes</a:t>
            </a:r>
            <a:r>
              <a:rPr lang="en-US" sz="1500" spc="-10" dirty="0">
                <a:solidFill>
                  <a:srgbClr val="FFFFFF"/>
                </a:solidFill>
                <a:latin typeface="Carlito"/>
                <a:cs typeface="Carlito"/>
              </a:rPr>
              <a:t> = None and False  types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23" name="object 27">
            <a:extLst>
              <a:ext uri="{FF2B5EF4-FFF2-40B4-BE49-F238E27FC236}">
                <a16:creationId xmlns:a16="http://schemas.microsoft.com/office/drawing/2014/main" id="{9BC426D9-CB39-4148-9514-F7B91C0626CC}"/>
              </a:ext>
            </a:extLst>
          </p:cNvPr>
          <p:cNvGrpSpPr/>
          <p:nvPr/>
        </p:nvGrpSpPr>
        <p:grpSpPr>
          <a:xfrm>
            <a:off x="8640751" y="3290855"/>
            <a:ext cx="1859280" cy="2205228"/>
            <a:chOff x="7139940" y="3073907"/>
            <a:chExt cx="1859280" cy="2205228"/>
          </a:xfrm>
        </p:grpSpPr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CEECFA6D-EFA4-4E9F-914D-07825624DA89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9">
              <a:extLst>
                <a:ext uri="{FF2B5EF4-FFF2-40B4-BE49-F238E27FC236}">
                  <a16:creationId xmlns:a16="http://schemas.microsoft.com/office/drawing/2014/main" id="{49368035-0470-4664-A956-6D6F1625A5B2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E00F7E0F-11F3-4774-A60B-5C3FA46D8142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31">
              <a:extLst>
                <a:ext uri="{FF2B5EF4-FFF2-40B4-BE49-F238E27FC236}">
                  <a16:creationId xmlns:a16="http://schemas.microsoft.com/office/drawing/2014/main" id="{D7B8BD01-04B4-4A35-BAA4-327A979C9E5A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32">
              <a:extLst>
                <a:ext uri="{FF2B5EF4-FFF2-40B4-BE49-F238E27FC236}">
                  <a16:creationId xmlns:a16="http://schemas.microsoft.com/office/drawing/2014/main" id="{C8915287-1933-46A2-B07F-7CAA25261B21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pSp>
        <p:nvGrpSpPr>
          <p:cNvPr id="29" name="object 34">
            <a:extLst>
              <a:ext uri="{FF2B5EF4-FFF2-40B4-BE49-F238E27FC236}">
                <a16:creationId xmlns:a16="http://schemas.microsoft.com/office/drawing/2014/main" id="{2D682E00-B29F-4645-9374-4C8C6865B0AC}"/>
              </a:ext>
            </a:extLst>
          </p:cNvPr>
          <p:cNvGrpSpPr/>
          <p:nvPr/>
        </p:nvGrpSpPr>
        <p:grpSpPr>
          <a:xfrm>
            <a:off x="8640751" y="1961927"/>
            <a:ext cx="1868423" cy="2205228"/>
            <a:chOff x="7139940" y="1744979"/>
            <a:chExt cx="1868423" cy="2205228"/>
          </a:xfrm>
        </p:grpSpPr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F4108AB5-159B-4C7C-BF9A-70A8BF0B1763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427FF36A-FEE1-4B6C-97D8-E11F8820F4DF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6A341B39-FCDA-4431-863D-8483D634E942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2E877EE0-31B5-40F7-ADB6-AA7818DE86AB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B5C58FF5-71A7-48DA-BEB6-919F3A59044B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pSp>
        <p:nvGrpSpPr>
          <p:cNvPr id="35" name="object 41">
            <a:extLst>
              <a:ext uri="{FF2B5EF4-FFF2-40B4-BE49-F238E27FC236}">
                <a16:creationId xmlns:a16="http://schemas.microsoft.com/office/drawing/2014/main" id="{0C1DF2C3-7E12-45B7-9811-AC423785752E}"/>
              </a:ext>
            </a:extLst>
          </p:cNvPr>
          <p:cNvGrpSpPr/>
          <p:nvPr/>
        </p:nvGrpSpPr>
        <p:grpSpPr>
          <a:xfrm>
            <a:off x="8640751" y="1695228"/>
            <a:ext cx="1851659" cy="1143000"/>
            <a:chOff x="7139940" y="1478280"/>
            <a:chExt cx="1851659" cy="1143000"/>
          </a:xfrm>
        </p:grpSpPr>
        <p:sp>
          <p:nvSpPr>
            <p:cNvPr id="36" name="object 44">
              <a:extLst>
                <a:ext uri="{FF2B5EF4-FFF2-40B4-BE49-F238E27FC236}">
                  <a16:creationId xmlns:a16="http://schemas.microsoft.com/office/drawing/2014/main" id="{25A1FF18-8EC3-49A9-A477-C702259D9B8A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7" name="object 45">
              <a:extLst>
                <a:ext uri="{FF2B5EF4-FFF2-40B4-BE49-F238E27FC236}">
                  <a16:creationId xmlns:a16="http://schemas.microsoft.com/office/drawing/2014/main" id="{B002E727-4AC4-474D-BBBC-48CCFB8FDC4E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46">
              <a:extLst>
                <a:ext uri="{FF2B5EF4-FFF2-40B4-BE49-F238E27FC236}">
                  <a16:creationId xmlns:a16="http://schemas.microsoft.com/office/drawing/2014/main" id="{66AC15CD-A5FF-41C4-BA44-FD15CBC68313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39" name="object 47">
            <a:extLst>
              <a:ext uri="{FF2B5EF4-FFF2-40B4-BE49-F238E27FC236}">
                <a16:creationId xmlns:a16="http://schemas.microsoft.com/office/drawing/2014/main" id="{BF51B389-80E4-44CA-8CEF-FF1354FE8E19}"/>
              </a:ext>
            </a:extLst>
          </p:cNvPr>
          <p:cNvSpPr txBox="1">
            <a:spLocks noGrp="1"/>
          </p:cNvSpPr>
          <p:nvPr/>
        </p:nvSpPr>
        <p:spPr>
          <a:xfrm>
            <a:off x="8854872" y="1802352"/>
            <a:ext cx="1373505" cy="946413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Determine overall success rate.</a:t>
            </a:r>
          </a:p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Mean of labels</a:t>
            </a:r>
            <a:endParaRPr lang="en-US" sz="1500" dirty="0">
              <a:latin typeface="Carlito"/>
              <a:cs typeface="Carlito"/>
            </a:endParaRPr>
          </a:p>
        </p:txBody>
      </p:sp>
      <p:sp>
        <p:nvSpPr>
          <p:cNvPr id="40" name="object 47">
            <a:extLst>
              <a:ext uri="{FF2B5EF4-FFF2-40B4-BE49-F238E27FC236}">
                <a16:creationId xmlns:a16="http://schemas.microsoft.com/office/drawing/2014/main" id="{D5C7BAE8-8530-4D06-B235-EAB0BED1A76A}"/>
              </a:ext>
            </a:extLst>
          </p:cNvPr>
          <p:cNvSpPr txBox="1">
            <a:spLocks noGrp="1"/>
          </p:cNvSpPr>
          <p:nvPr/>
        </p:nvSpPr>
        <p:spPr>
          <a:xfrm>
            <a:off x="8854871" y="4472337"/>
            <a:ext cx="1373505" cy="907941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Use set of outcomes as labels for good/bad</a:t>
            </a:r>
            <a:endParaRPr lang="en-US" sz="1500" dirty="0">
              <a:latin typeface="Carlito"/>
              <a:cs typeface="Carlito"/>
            </a:endParaRPr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B1E4CD11-A9E1-4F34-A694-09D1609C6772}"/>
              </a:ext>
            </a:extLst>
          </p:cNvPr>
          <p:cNvSpPr txBox="1"/>
          <p:nvPr/>
        </p:nvSpPr>
        <p:spPr>
          <a:xfrm>
            <a:off x="8881860" y="3126805"/>
            <a:ext cx="1332865" cy="88152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Use labels for classification variable called </a:t>
            </a:r>
            <a:r>
              <a:rPr lang="en-US" sz="1500" dirty="0" err="1">
                <a:solidFill>
                  <a:srgbClr val="FFFFFF"/>
                </a:solidFill>
                <a:latin typeface="Carlito"/>
                <a:cs typeface="Carlito"/>
              </a:rPr>
              <a:t>landing_class</a:t>
            </a:r>
            <a:endParaRPr lang="en-US" sz="1500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1983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Scatter</a:t>
            </a:r>
          </a:p>
          <a:p>
            <a:pPr marL="469900" marR="405765" lvl="1">
              <a:lnSpc>
                <a:spcPts val="2210"/>
              </a:lnSpc>
              <a:spcBef>
                <a:spcPts val="1430"/>
              </a:spcBef>
            </a:pPr>
            <a:r>
              <a:rPr lang="en-US" sz="1800" spc="-15" dirty="0" err="1">
                <a:solidFill>
                  <a:schemeClr val="bg1"/>
                </a:solidFill>
                <a:latin typeface="Carlito"/>
                <a:cs typeface="Carlito"/>
              </a:rPr>
              <a:t>Flightnumber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/</a:t>
            </a:r>
            <a:r>
              <a:rPr lang="en-US" sz="1800" spc="-15" dirty="0" err="1">
                <a:solidFill>
                  <a:schemeClr val="bg1"/>
                </a:solidFill>
                <a:latin typeface="Carlito"/>
                <a:cs typeface="Carlito"/>
              </a:rPr>
              <a:t>Launchsite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, Payload/</a:t>
            </a:r>
            <a:r>
              <a:rPr lang="en-US" sz="1800" spc="-15" dirty="0" err="1">
                <a:solidFill>
                  <a:schemeClr val="bg1"/>
                </a:solidFill>
                <a:latin typeface="Carlito"/>
                <a:cs typeface="Carlito"/>
              </a:rPr>
              <a:t>Launchsite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, Orbit/</a:t>
            </a:r>
            <a:r>
              <a:rPr lang="en-US" sz="1800" spc="-15" dirty="0" err="1">
                <a:solidFill>
                  <a:schemeClr val="bg1"/>
                </a:solidFill>
                <a:latin typeface="Carlito"/>
                <a:cs typeface="Carlito"/>
              </a:rPr>
              <a:t>FlightNumber</a:t>
            </a: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, Orbit/</a:t>
            </a:r>
            <a:r>
              <a:rPr lang="en-US" sz="1800" spc="-15" dirty="0" err="1">
                <a:solidFill>
                  <a:schemeClr val="bg1"/>
                </a:solidFill>
                <a:latin typeface="Carlito"/>
                <a:cs typeface="Carlito"/>
              </a:rPr>
              <a:t>PayloadMass</a:t>
            </a:r>
            <a:endParaRPr lang="en-US" sz="1800" spc="-15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Bar</a:t>
            </a:r>
          </a:p>
          <a:p>
            <a:pPr marL="469900" marR="405765" lvl="1">
              <a:lnSpc>
                <a:spcPts val="2210"/>
              </a:lnSpc>
              <a:spcBef>
                <a:spcPts val="1430"/>
              </a:spcBef>
            </a:pPr>
            <a:r>
              <a:rPr lang="en-US" sz="1800" spc="-15" dirty="0">
                <a:solidFill>
                  <a:schemeClr val="bg1"/>
                </a:solidFill>
                <a:latin typeface="Carlito"/>
                <a:cs typeface="Carlito"/>
              </a:rPr>
              <a:t>Orbit/Class</a:t>
            </a: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200" dirty="0">
                <a:solidFill>
                  <a:schemeClr val="bg1"/>
                </a:solidFill>
                <a:latin typeface="Carlito"/>
                <a:cs typeface="Carlito"/>
              </a:rPr>
              <a:t>Line</a:t>
            </a:r>
          </a:p>
          <a:p>
            <a:pPr marL="469900" marR="405765" lvl="1">
              <a:lnSpc>
                <a:spcPts val="2210"/>
              </a:lnSpc>
              <a:spcBef>
                <a:spcPts val="1430"/>
              </a:spcBef>
            </a:pPr>
            <a:r>
              <a:rPr lang="en-US" sz="1800" dirty="0">
                <a:solidFill>
                  <a:schemeClr val="bg1"/>
                </a:solidFill>
                <a:latin typeface="Carlito"/>
                <a:cs typeface="Carlito"/>
              </a:rPr>
              <a:t>Success/Year</a:t>
            </a: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200" dirty="0">
                <a:solidFill>
                  <a:schemeClr val="bg1"/>
                </a:solidFill>
                <a:latin typeface="Carlito"/>
                <a:cs typeface="Carlito"/>
              </a:rPr>
              <a:t>These plots were used for different types of data (categorical, numerical) to determine if there is a relationship between certain variables. 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Github</a:t>
            </a:r>
            <a:r>
              <a:rPr lang="en-US" sz="2200" dirty="0">
                <a:solidFill>
                  <a:schemeClr val="bg1"/>
                </a:solidFill>
              </a:rPr>
              <a:t> Link: </a:t>
            </a:r>
            <a:r>
              <a:rPr lang="en-US" sz="2200" dirty="0">
                <a:solidFill>
                  <a:srgbClr val="0B49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https://github.com/jnlozano/IBM-Data-Science-Capstone/blob/main/EDA%20Visualization.ipynb</a:t>
            </a:r>
            <a:endParaRPr lang="en-US" sz="2200" dirty="0">
              <a:solidFill>
                <a:srgbClr val="0B49CB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1936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Queried using SQL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magic in Python</a:t>
            </a: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General queries made first to get information on launch sites</a:t>
            </a:r>
            <a:endParaRPr lang="en-US" sz="24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Used sum and average calculations to query information on payload size</a:t>
            </a: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Queried success and failure outcomes </a:t>
            </a: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Queried these successes and failures based on dates and booster versions</a:t>
            </a: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bg1"/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bg1"/>
                </a:solidFill>
                <a:latin typeface="Abadi"/>
              </a:rPr>
              <a:t> Link: </a:t>
            </a:r>
            <a:r>
              <a:rPr lang="en-US" sz="2200" dirty="0">
                <a:solidFill>
                  <a:srgbClr val="0B49C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https://github.com/jnlozano/IBM-Data-Science-Capstone/blob/main/EDA%20with%20SQL.ipynb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1937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400" spc="-15" dirty="0">
                <a:solidFill>
                  <a:schemeClr val="bg1"/>
                </a:solidFill>
                <a:latin typeface="Carlito"/>
                <a:cs typeface="Carlito"/>
              </a:rPr>
              <a:t>Created markers to determine if a launch was successful or not.</a:t>
            </a:r>
          </a:p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400" spc="-15" dirty="0">
                <a:solidFill>
                  <a:schemeClr val="bg1"/>
                </a:solidFill>
                <a:latin typeface="Carlito"/>
                <a:cs typeface="Carlito"/>
              </a:rPr>
              <a:t>Red markers = failure. Green markers = success</a:t>
            </a:r>
          </a:p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400" spc="-15" dirty="0">
                <a:solidFill>
                  <a:schemeClr val="bg1"/>
                </a:solidFill>
                <a:latin typeface="Carlito"/>
                <a:cs typeface="Carlito"/>
              </a:rPr>
              <a:t>Created a marker and polyline for the nearest coastline, highway, and railroad</a:t>
            </a:r>
            <a:endParaRPr lang="en-US" sz="24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This is done to easily visualize the success of launch sites</a:t>
            </a: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Visual markers are to help determine if the location matters as well</a:t>
            </a: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endParaRPr lang="en-US" sz="2400" spc="-5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>
                <a:solidFill>
                  <a:schemeClr val="bg1"/>
                </a:solidFill>
              </a:rPr>
              <a:t>Github</a:t>
            </a:r>
            <a:r>
              <a:rPr lang="en-US" sz="2200" dirty="0">
                <a:solidFill>
                  <a:schemeClr val="bg1"/>
                </a:solidFill>
              </a:rPr>
              <a:t> Link: </a:t>
            </a:r>
            <a:r>
              <a:rPr lang="en-US" sz="2200" dirty="0">
                <a:solidFill>
                  <a:srgbClr val="0B49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https://github.com/jnlozano/IBM-Data-Science-Capstone/blob/main/Interactive%20Dashboard.ipynb</a:t>
            </a:r>
            <a:endParaRPr lang="en-US" sz="2200" dirty="0">
              <a:solidFill>
                <a:srgbClr val="0B49CB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2810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10" dirty="0">
                <a:solidFill>
                  <a:schemeClr val="bg1"/>
                </a:solidFill>
                <a:latin typeface="Carlito"/>
                <a:cs typeface="Carlito"/>
              </a:rPr>
              <a:t>Dashboard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includes a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chart and a </a:t>
            </a: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scatter</a:t>
            </a:r>
            <a:r>
              <a:rPr lang="en-US" sz="2400" spc="-13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plot.</a:t>
            </a:r>
            <a:endParaRPr lang="en-US" sz="24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chart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can be customized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to display </a:t>
            </a: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chemeClr val="bg1"/>
                </a:solidFill>
                <a:latin typeface="Carlito"/>
                <a:cs typeface="Carlito"/>
              </a:rPr>
              <a:t>sites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or specific sites</a:t>
            </a:r>
            <a:r>
              <a:rPr lang="en-US" sz="2400" spc="-30" dirty="0">
                <a:solidFill>
                  <a:schemeClr val="bg1"/>
                </a:solidFill>
                <a:latin typeface="Carlito"/>
                <a:cs typeface="Carlito"/>
              </a:rPr>
              <a:t>.</a:t>
            </a:r>
            <a:endParaRPr lang="en-US" sz="24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400" spc="-25" dirty="0">
                <a:solidFill>
                  <a:schemeClr val="bg1"/>
                </a:solidFill>
                <a:latin typeface="Carlito"/>
                <a:cs typeface="Carlito"/>
              </a:rPr>
              <a:t>Scatter plot can be customized based on a slider of payload size between 0 and 1000 kg. </a:t>
            </a: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Scatter plot can also display all or specific sites. </a:t>
            </a: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The pie </a:t>
            </a:r>
            <a:r>
              <a:rPr lang="en-US" sz="2400" dirty="0">
                <a:solidFill>
                  <a:schemeClr val="bg1"/>
                </a:solidFill>
                <a:latin typeface="Carlito"/>
                <a:cs typeface="Carlito"/>
              </a:rPr>
              <a:t>chart is helps visualize the success rate based on launch site.</a:t>
            </a: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400" spc="-5" dirty="0">
                <a:solidFill>
                  <a:schemeClr val="bg1"/>
                </a:solidFill>
                <a:latin typeface="Carlito"/>
                <a:cs typeface="Carlito"/>
              </a:rPr>
              <a:t>The scatter plot visualizes the relationship between custom choices of site and payload size.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>
                <a:solidFill>
                  <a:schemeClr val="bg1"/>
                </a:solidFill>
              </a:rPr>
              <a:t>Github</a:t>
            </a:r>
            <a:r>
              <a:rPr lang="en-US" sz="2200" dirty="0">
                <a:solidFill>
                  <a:schemeClr val="bg1"/>
                </a:solidFill>
              </a:rPr>
              <a:t> Link: </a:t>
            </a:r>
            <a:r>
              <a:rPr lang="en-US" sz="2200" dirty="0">
                <a:solidFill>
                  <a:srgbClr val="0B49C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https://github.com/jnlozano/IBM-Data-Science-Capstone/blob/main/spacex_dash_app.py</a:t>
            </a:r>
            <a:endParaRPr lang="en-US" sz="2200" dirty="0">
              <a:solidFill>
                <a:srgbClr val="0B49CB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15">
            <a:extLst>
              <a:ext uri="{FF2B5EF4-FFF2-40B4-BE49-F238E27FC236}">
                <a16:creationId xmlns:a16="http://schemas.microsoft.com/office/drawing/2014/main" id="{B80490D2-8E6B-469A-A4BC-96667965CE90}"/>
              </a:ext>
            </a:extLst>
          </p:cNvPr>
          <p:cNvSpPr/>
          <p:nvPr/>
        </p:nvSpPr>
        <p:spPr>
          <a:xfrm rot="5400000">
            <a:off x="9853478" y="1577610"/>
            <a:ext cx="120396" cy="1319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D39A537-794E-4CE9-AA3C-B8C30F2A62D7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*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used to find the best parameters given a dictionary set of parameters.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https://github.com/jnlozano/IBM-Data-Science-Capstone/blob/main/ML%20Prediction.ipynb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502CD18D-372F-40C0-9EFD-B6DA2A1C9255}"/>
              </a:ext>
            </a:extLst>
          </p:cNvPr>
          <p:cNvSpPr/>
          <p:nvPr/>
        </p:nvSpPr>
        <p:spPr>
          <a:xfrm rot="5400000">
            <a:off x="7582607" y="4254354"/>
            <a:ext cx="158496" cy="1319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A7F2607-E942-417E-8E7F-15215E8285D7}"/>
              </a:ext>
            </a:extLst>
          </p:cNvPr>
          <p:cNvSpPr/>
          <p:nvPr/>
        </p:nvSpPr>
        <p:spPr>
          <a:xfrm>
            <a:off x="5824023" y="1971071"/>
            <a:ext cx="237744" cy="1389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2ED0EBF6-4876-4459-A093-9A434E82AB5B}"/>
              </a:ext>
            </a:extLst>
          </p:cNvPr>
          <p:cNvGrpSpPr/>
          <p:nvPr/>
        </p:nvGrpSpPr>
        <p:grpSpPr>
          <a:xfrm>
            <a:off x="5564942" y="1716564"/>
            <a:ext cx="1772411" cy="1586484"/>
            <a:chOff x="4803647" y="1499616"/>
            <a:chExt cx="1772411" cy="1586484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FD2334EA-5B6F-4D9F-9132-840E7CE6C42C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ound2Diag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8EFB5F03-D128-4BE0-802B-AE35FA739FD6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B7531551-ADAE-47C2-A190-2FA24762D02E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005F77BE-68B5-4A8F-9E23-6571F3069D16}"/>
              </a:ext>
            </a:extLst>
          </p:cNvPr>
          <p:cNvSpPr txBox="1"/>
          <p:nvPr/>
        </p:nvSpPr>
        <p:spPr>
          <a:xfrm>
            <a:off x="5413687" y="1929804"/>
            <a:ext cx="2045986" cy="485389"/>
          </a:xfrm>
          <a:prstGeom prst="rect">
            <a:avLst/>
          </a:prstGeom>
        </p:spPr>
        <p:txBody>
          <a:bodyPr vert="horz" wrap="square" lIns="0" tIns="36195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425" marR="5080" indent="-466725" algn="ctr">
              <a:lnSpc>
                <a:spcPts val="1639"/>
              </a:lnSpc>
              <a:spcBef>
                <a:spcPts val="285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Standardize </a:t>
            </a:r>
          </a:p>
          <a:p>
            <a:pPr marL="479425" marR="5080" indent="-466725" algn="ctr">
              <a:lnSpc>
                <a:spcPts val="1639"/>
              </a:lnSpc>
              <a:spcBef>
                <a:spcPts val="285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independent data </a:t>
            </a:r>
          </a:p>
        </p:txBody>
      </p: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51FD6B59-66A5-4563-AC5E-2D77A57D0278}"/>
              </a:ext>
            </a:extLst>
          </p:cNvPr>
          <p:cNvGrpSpPr/>
          <p:nvPr/>
        </p:nvGrpSpPr>
        <p:grpSpPr>
          <a:xfrm>
            <a:off x="5564942" y="3045491"/>
            <a:ext cx="1772411" cy="1586484"/>
            <a:chOff x="4803647" y="2828543"/>
            <a:chExt cx="1772411" cy="1586484"/>
          </a:xfrm>
        </p:grpSpPr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68490C1-F2A0-4ED1-AB79-3D83A5C26FE7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998F543E-6DCD-4CD6-B1F4-6688DB624285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17" name="object 19">
            <a:extLst>
              <a:ext uri="{FF2B5EF4-FFF2-40B4-BE49-F238E27FC236}">
                <a16:creationId xmlns:a16="http://schemas.microsoft.com/office/drawing/2014/main" id="{4FDFD48D-10A0-473B-AF22-AF0F97F052DA}"/>
              </a:ext>
            </a:extLst>
          </p:cNvPr>
          <p:cNvSpPr txBox="1"/>
          <p:nvPr/>
        </p:nvSpPr>
        <p:spPr>
          <a:xfrm>
            <a:off x="5784714" y="3144264"/>
            <a:ext cx="1332865" cy="66915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Split X and Y data in training and testing sets</a:t>
            </a:r>
          </a:p>
        </p:txBody>
      </p:sp>
      <p:grpSp>
        <p:nvGrpSpPr>
          <p:cNvPr id="18" name="object 20">
            <a:extLst>
              <a:ext uri="{FF2B5EF4-FFF2-40B4-BE49-F238E27FC236}">
                <a16:creationId xmlns:a16="http://schemas.microsoft.com/office/drawing/2014/main" id="{F6C0799B-5F49-4211-83D8-CD3837C91286}"/>
              </a:ext>
            </a:extLst>
          </p:cNvPr>
          <p:cNvGrpSpPr/>
          <p:nvPr/>
        </p:nvGrpSpPr>
        <p:grpSpPr>
          <a:xfrm>
            <a:off x="5564942" y="4375943"/>
            <a:ext cx="1802892" cy="1062227"/>
            <a:chOff x="4803647" y="4158995"/>
            <a:chExt cx="1802892" cy="1062227"/>
          </a:xfrm>
        </p:grpSpPr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55C3BA75-D335-4074-AC17-F6448DB9A063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12737DDD-6698-40B9-A56A-41BB00CFEDE2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1" name="object 26">
            <a:extLst>
              <a:ext uri="{FF2B5EF4-FFF2-40B4-BE49-F238E27FC236}">
                <a16:creationId xmlns:a16="http://schemas.microsoft.com/office/drawing/2014/main" id="{0D3D9D7B-9651-4A5F-B1F3-79DECF7A7A28}"/>
              </a:ext>
            </a:extLst>
          </p:cNvPr>
          <p:cNvSpPr txBox="1"/>
          <p:nvPr/>
        </p:nvSpPr>
        <p:spPr>
          <a:xfrm>
            <a:off x="5739060" y="4537868"/>
            <a:ext cx="1403985" cy="86690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lang="en-US" sz="1500" spc="-10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lang="en-US" sz="1500" spc="-10" dirty="0" err="1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r>
              <a:rPr lang="en-US" sz="1500" spc="-10" dirty="0">
                <a:solidFill>
                  <a:srgbClr val="FFFFFF"/>
                </a:solidFill>
                <a:latin typeface="Carlito"/>
                <a:cs typeface="Carlito"/>
              </a:rPr>
              <a:t>* object with cv = 10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22" name="object 27">
            <a:extLst>
              <a:ext uri="{FF2B5EF4-FFF2-40B4-BE49-F238E27FC236}">
                <a16:creationId xmlns:a16="http://schemas.microsoft.com/office/drawing/2014/main" id="{B1A7E452-F38E-4B80-8720-C34EFCC8E80D}"/>
              </a:ext>
            </a:extLst>
          </p:cNvPr>
          <p:cNvGrpSpPr/>
          <p:nvPr/>
        </p:nvGrpSpPr>
        <p:grpSpPr>
          <a:xfrm>
            <a:off x="7901235" y="3290855"/>
            <a:ext cx="1859280" cy="2205228"/>
            <a:chOff x="7139940" y="3073907"/>
            <a:chExt cx="1859280" cy="2205228"/>
          </a:xfrm>
        </p:grpSpPr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4D0682C1-A30E-41CA-8383-22F3BED3A236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9">
              <a:extLst>
                <a:ext uri="{FF2B5EF4-FFF2-40B4-BE49-F238E27FC236}">
                  <a16:creationId xmlns:a16="http://schemas.microsoft.com/office/drawing/2014/main" id="{819970FD-16BD-4C2C-ADF5-4058A9545EE8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E5BD114E-F9BA-44AA-BFA4-6EF6ACB60865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31">
              <a:extLst>
                <a:ext uri="{FF2B5EF4-FFF2-40B4-BE49-F238E27FC236}">
                  <a16:creationId xmlns:a16="http://schemas.microsoft.com/office/drawing/2014/main" id="{5D02255F-BECC-45DF-AD05-1BA7A65B12AF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32">
              <a:extLst>
                <a:ext uri="{FF2B5EF4-FFF2-40B4-BE49-F238E27FC236}">
                  <a16:creationId xmlns:a16="http://schemas.microsoft.com/office/drawing/2014/main" id="{6FD4914F-3556-42D2-A336-B5CD0D1BD6C5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pSp>
        <p:nvGrpSpPr>
          <p:cNvPr id="28" name="object 34">
            <a:extLst>
              <a:ext uri="{FF2B5EF4-FFF2-40B4-BE49-F238E27FC236}">
                <a16:creationId xmlns:a16="http://schemas.microsoft.com/office/drawing/2014/main" id="{7C2BDE2D-C674-4CDF-A9E1-11210DB35740}"/>
              </a:ext>
            </a:extLst>
          </p:cNvPr>
          <p:cNvGrpSpPr/>
          <p:nvPr/>
        </p:nvGrpSpPr>
        <p:grpSpPr>
          <a:xfrm>
            <a:off x="7901235" y="1961927"/>
            <a:ext cx="1868423" cy="2205228"/>
            <a:chOff x="7139940" y="1744979"/>
            <a:chExt cx="1868423" cy="2205228"/>
          </a:xfrm>
        </p:grpSpPr>
        <p:sp>
          <p:nvSpPr>
            <p:cNvPr id="29" name="object 35">
              <a:extLst>
                <a:ext uri="{FF2B5EF4-FFF2-40B4-BE49-F238E27FC236}">
                  <a16:creationId xmlns:a16="http://schemas.microsoft.com/office/drawing/2014/main" id="{A905E764-C238-416D-931C-AECBB185B150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" name="object 36">
              <a:extLst>
                <a:ext uri="{FF2B5EF4-FFF2-40B4-BE49-F238E27FC236}">
                  <a16:creationId xmlns:a16="http://schemas.microsoft.com/office/drawing/2014/main" id="{6F562321-C7E7-4B57-A434-D34C0F54D266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1" name="object 37">
              <a:extLst>
                <a:ext uri="{FF2B5EF4-FFF2-40B4-BE49-F238E27FC236}">
                  <a16:creationId xmlns:a16="http://schemas.microsoft.com/office/drawing/2014/main" id="{4B584967-76C2-4128-8D91-1CF4373919C9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38">
              <a:extLst>
                <a:ext uri="{FF2B5EF4-FFF2-40B4-BE49-F238E27FC236}">
                  <a16:creationId xmlns:a16="http://schemas.microsoft.com/office/drawing/2014/main" id="{F8D1057A-F538-4A7F-8F42-C8371BF723F6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3" name="object 39">
              <a:extLst>
                <a:ext uri="{FF2B5EF4-FFF2-40B4-BE49-F238E27FC236}">
                  <a16:creationId xmlns:a16="http://schemas.microsoft.com/office/drawing/2014/main" id="{21E48754-A162-4EED-A286-BDA95B934EA0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pSp>
        <p:nvGrpSpPr>
          <p:cNvPr id="34" name="object 41">
            <a:extLst>
              <a:ext uri="{FF2B5EF4-FFF2-40B4-BE49-F238E27FC236}">
                <a16:creationId xmlns:a16="http://schemas.microsoft.com/office/drawing/2014/main" id="{0078E74D-B679-4ACB-A6A0-7A46955EDF6D}"/>
              </a:ext>
            </a:extLst>
          </p:cNvPr>
          <p:cNvGrpSpPr/>
          <p:nvPr/>
        </p:nvGrpSpPr>
        <p:grpSpPr>
          <a:xfrm>
            <a:off x="7901235" y="1695228"/>
            <a:ext cx="1851659" cy="1143000"/>
            <a:chOff x="7139940" y="1478280"/>
            <a:chExt cx="1851659" cy="1143000"/>
          </a:xfrm>
        </p:grpSpPr>
        <p:sp>
          <p:nvSpPr>
            <p:cNvPr id="35" name="object 44">
              <a:extLst>
                <a:ext uri="{FF2B5EF4-FFF2-40B4-BE49-F238E27FC236}">
                  <a16:creationId xmlns:a16="http://schemas.microsoft.com/office/drawing/2014/main" id="{393E101C-8818-457F-A13C-84F0324932F5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6" name="object 45">
              <a:extLst>
                <a:ext uri="{FF2B5EF4-FFF2-40B4-BE49-F238E27FC236}">
                  <a16:creationId xmlns:a16="http://schemas.microsoft.com/office/drawing/2014/main" id="{28F95FA3-AA52-46AF-9E73-13CC82B092FB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7" name="object 46">
              <a:extLst>
                <a:ext uri="{FF2B5EF4-FFF2-40B4-BE49-F238E27FC236}">
                  <a16:creationId xmlns:a16="http://schemas.microsoft.com/office/drawing/2014/main" id="{A19B484B-0A98-4C6E-8FD8-9672C621C89B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38" name="object 47">
            <a:extLst>
              <a:ext uri="{FF2B5EF4-FFF2-40B4-BE49-F238E27FC236}">
                <a16:creationId xmlns:a16="http://schemas.microsoft.com/office/drawing/2014/main" id="{7B1A96B6-16A8-4234-B989-380C87C79779}"/>
              </a:ext>
            </a:extLst>
          </p:cNvPr>
          <p:cNvSpPr txBox="1">
            <a:spLocks noGrp="1"/>
          </p:cNvSpPr>
          <p:nvPr/>
        </p:nvSpPr>
        <p:spPr>
          <a:xfrm>
            <a:off x="8122023" y="1927874"/>
            <a:ext cx="1373505" cy="47192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Score model using test set </a:t>
            </a:r>
            <a:endParaRPr lang="en-US" sz="1500" dirty="0">
              <a:latin typeface="Carlito"/>
              <a:cs typeface="Carlito"/>
            </a:endParaRPr>
          </a:p>
        </p:txBody>
      </p:sp>
      <p:sp>
        <p:nvSpPr>
          <p:cNvPr id="39" name="object 47">
            <a:extLst>
              <a:ext uri="{FF2B5EF4-FFF2-40B4-BE49-F238E27FC236}">
                <a16:creationId xmlns:a16="http://schemas.microsoft.com/office/drawing/2014/main" id="{25817DA7-9542-4466-98A7-ED65E8F800E1}"/>
              </a:ext>
            </a:extLst>
          </p:cNvPr>
          <p:cNvSpPr txBox="1">
            <a:spLocks noGrp="1"/>
          </p:cNvSpPr>
          <p:nvPr/>
        </p:nvSpPr>
        <p:spPr>
          <a:xfrm>
            <a:off x="8115355" y="4472337"/>
            <a:ext cx="1373505" cy="907941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Use set of outcomes as labels for good/bad</a:t>
            </a:r>
            <a:endParaRPr lang="en-US" sz="1500" dirty="0">
              <a:latin typeface="Carlito"/>
              <a:cs typeface="Carlito"/>
            </a:endParaRPr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E610642A-D622-424B-8345-4CB7C5A44E3F}"/>
              </a:ext>
            </a:extLst>
          </p:cNvPr>
          <p:cNvSpPr txBox="1"/>
          <p:nvPr/>
        </p:nvSpPr>
        <p:spPr>
          <a:xfrm>
            <a:off x="8142344" y="3126805"/>
            <a:ext cx="1332865" cy="88152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Create model and fit the training data on it </a:t>
            </a:r>
          </a:p>
        </p:txBody>
      </p:sp>
      <p:grpSp>
        <p:nvGrpSpPr>
          <p:cNvPr id="52" name="object 13">
            <a:extLst>
              <a:ext uri="{FF2B5EF4-FFF2-40B4-BE49-F238E27FC236}">
                <a16:creationId xmlns:a16="http://schemas.microsoft.com/office/drawing/2014/main" id="{5C4A241C-9A9B-4A8F-BE0C-0BADB3AE99C6}"/>
              </a:ext>
            </a:extLst>
          </p:cNvPr>
          <p:cNvGrpSpPr/>
          <p:nvPr/>
        </p:nvGrpSpPr>
        <p:grpSpPr>
          <a:xfrm>
            <a:off x="10075535" y="2430314"/>
            <a:ext cx="1772411" cy="1697217"/>
            <a:chOff x="4660804" y="1920905"/>
            <a:chExt cx="1772411" cy="1697217"/>
          </a:xfrm>
        </p:grpSpPr>
        <p:sp>
          <p:nvSpPr>
            <p:cNvPr id="53" name="object 15">
              <a:extLst>
                <a:ext uri="{FF2B5EF4-FFF2-40B4-BE49-F238E27FC236}">
                  <a16:creationId xmlns:a16="http://schemas.microsoft.com/office/drawing/2014/main" id="{DBF9CDD6-AD11-484F-8F21-C3398F524181}"/>
                </a:ext>
              </a:extLst>
            </p:cNvPr>
            <p:cNvSpPr/>
            <p:nvPr/>
          </p:nvSpPr>
          <p:spPr>
            <a:xfrm>
              <a:off x="5044088" y="1920905"/>
              <a:ext cx="158496" cy="13197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4" name="object 18">
              <a:extLst>
                <a:ext uri="{FF2B5EF4-FFF2-40B4-BE49-F238E27FC236}">
                  <a16:creationId xmlns:a16="http://schemas.microsoft.com/office/drawing/2014/main" id="{BD8E6A15-71B7-4800-A779-AD2ED2D5B050}"/>
                </a:ext>
              </a:extLst>
            </p:cNvPr>
            <p:cNvSpPr/>
            <p:nvPr/>
          </p:nvSpPr>
          <p:spPr>
            <a:xfrm>
              <a:off x="4660804" y="2554370"/>
              <a:ext cx="1772411" cy="1063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55" name="object 19">
            <a:extLst>
              <a:ext uri="{FF2B5EF4-FFF2-40B4-BE49-F238E27FC236}">
                <a16:creationId xmlns:a16="http://schemas.microsoft.com/office/drawing/2014/main" id="{711B3364-2850-4322-A2A0-E1E13DD119C0}"/>
              </a:ext>
            </a:extLst>
          </p:cNvPr>
          <p:cNvSpPr txBox="1"/>
          <p:nvPr/>
        </p:nvSpPr>
        <p:spPr>
          <a:xfrm>
            <a:off x="10317410" y="3154893"/>
            <a:ext cx="1332865" cy="88152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Repeat for different models and compare scores</a:t>
            </a:r>
          </a:p>
        </p:txBody>
      </p:sp>
      <p:sp>
        <p:nvSpPr>
          <p:cNvPr id="59" name="object 18">
            <a:extLst>
              <a:ext uri="{FF2B5EF4-FFF2-40B4-BE49-F238E27FC236}">
                <a16:creationId xmlns:a16="http://schemas.microsoft.com/office/drawing/2014/main" id="{2239A52D-4895-4E8C-A41D-E96258A6C14F}"/>
              </a:ext>
            </a:extLst>
          </p:cNvPr>
          <p:cNvSpPr/>
          <p:nvPr/>
        </p:nvSpPr>
        <p:spPr>
          <a:xfrm>
            <a:off x="10097636" y="1672367"/>
            <a:ext cx="1772411" cy="1063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0" name="object 47">
            <a:extLst>
              <a:ext uri="{FF2B5EF4-FFF2-40B4-BE49-F238E27FC236}">
                <a16:creationId xmlns:a16="http://schemas.microsoft.com/office/drawing/2014/main" id="{F62FD679-2B9D-454B-8BF8-5784D2CF52A6}"/>
              </a:ext>
            </a:extLst>
          </p:cNvPr>
          <p:cNvSpPr txBox="1">
            <a:spLocks noGrp="1"/>
          </p:cNvSpPr>
          <p:nvPr/>
        </p:nvSpPr>
        <p:spPr>
          <a:xfrm>
            <a:off x="10274099" y="1972854"/>
            <a:ext cx="1373505" cy="47192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Create confusion matrix</a:t>
            </a:r>
            <a:endParaRPr lang="en-US" sz="15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51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 Insights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showcased that the success rate climbed heavily between 2013 and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displays the location of these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reinforced a high success rate to continue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slides will include more detailed results for each stage with screenshots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omputer Hardware, Software, Technology Solutions | Insight Canada">
            <a:extLst>
              <a:ext uri="{FF2B5EF4-FFF2-40B4-BE49-F238E27FC236}">
                <a16:creationId xmlns:a16="http://schemas.microsoft.com/office/drawing/2014/main" id="{6C5012DF-CEF8-4297-B997-1C6FA3CCF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78" y="-159391"/>
            <a:ext cx="3333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321A7DE-63B3-4D88-8C60-044A9417E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7164"/>
            <a:ext cx="12192000" cy="249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CA5509-7350-46EE-B904-8B0708D99CCB}"/>
              </a:ext>
            </a:extLst>
          </p:cNvPr>
          <p:cNvSpPr txBox="1"/>
          <p:nvPr/>
        </p:nvSpPr>
        <p:spPr>
          <a:xfrm>
            <a:off x="1111862" y="4133925"/>
            <a:ext cx="84225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CCAFS is the main launch site, with most of the launches occurring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Launches 0-20 hold many of the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Launches after flight number 20 have a high success rate, indicating a positive trend 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D05196F-7C70-4188-8E42-924A3C78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044"/>
            <a:ext cx="12192000" cy="245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5A1D6-9233-4D5A-BB78-03394ED60B4C}"/>
              </a:ext>
            </a:extLst>
          </p:cNvPr>
          <p:cNvSpPr txBox="1"/>
          <p:nvPr/>
        </p:nvSpPr>
        <p:spPr>
          <a:xfrm>
            <a:off x="998290" y="4051883"/>
            <a:ext cx="7558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Payloads of 10,000 and above have a high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Majority of launches are 0-6000 kg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Executive Summary (3) 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(4) 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Methodology (5) 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 (16)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 (45)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Appendix (46)</a:t>
            </a:r>
            <a:endParaRPr lang="en-US" sz="22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84336" y="2110887"/>
            <a:ext cx="4943475" cy="42084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ES-L1 </a:t>
            </a: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, </a:t>
            </a: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GEO </a:t>
            </a: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, HEO, SSO</a:t>
            </a: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have </a:t>
            </a: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100%</a:t>
            </a: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VLEO </a:t>
            </a: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has the next best success rate</a:t>
            </a: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SO</a:t>
            </a: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has </a:t>
            </a: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0% success</a:t>
            </a:r>
            <a:r>
              <a:rPr lang="en-US" sz="2200" spc="8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200" spc="-40" dirty="0">
                <a:solidFill>
                  <a:schemeClr val="bg1"/>
                </a:solidFill>
                <a:latin typeface="Carlito"/>
                <a:cs typeface="Carlito"/>
              </a:rPr>
              <a:t>rate</a:t>
            </a: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2200" spc="-40" dirty="0">
                <a:solidFill>
                  <a:schemeClr val="bg1"/>
                </a:solidFill>
                <a:latin typeface="Carlito"/>
                <a:cs typeface="Carlito"/>
              </a:rPr>
              <a:t>Rest of orbit types have low success rates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135E9AD-D0BF-40D7-97B1-7A04D61F6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020" y="1924004"/>
            <a:ext cx="4555740" cy="3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051985"/>
            <a:ext cx="12742863" cy="17954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Launch Orbits under SSO are newer, coming in after about 40 flights.</a:t>
            </a:r>
          </a:p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Launch </a:t>
            </a: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Outcome correlated to orbit type</a:t>
            </a:r>
          </a:p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US" sz="2200" spc="-40" dirty="0">
                <a:solidFill>
                  <a:schemeClr val="bg1"/>
                </a:solidFill>
                <a:latin typeface="Carlito"/>
                <a:cs typeface="Carlito"/>
              </a:rPr>
              <a:t>Sample size of orbit type effected the bar chart success rate</a:t>
            </a:r>
          </a:p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US" sz="2200" spc="-40" dirty="0">
                <a:solidFill>
                  <a:schemeClr val="bg1"/>
                </a:solidFill>
                <a:latin typeface="Carlito"/>
                <a:cs typeface="Carlito"/>
              </a:rPr>
              <a:t>Clearer that VLEO is a better orbit type due to its success and sample size </a:t>
            </a: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614EB4E-D89E-4557-91F5-0DEC5800E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3476"/>
            <a:ext cx="12192000" cy="245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2565" y="4084384"/>
            <a:ext cx="10633046" cy="1524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payloads use specific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is most versatile orbit with a range of ~3000 to ~7000 kg, though not the best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clusters in a smaller range of payload 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61ABA5B-7E73-4E61-BF47-648EEC64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521"/>
            <a:ext cx="12192000" cy="245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7013" y="4827113"/>
            <a:ext cx="10404475" cy="130016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increases greatly between 2013 and 2014 as well as 2015 and 2017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declines. A sharp decline in 2017-2018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success has increased over the years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587892A-EA23-4D36-8A49-7BBDA6D6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3" y="1345955"/>
            <a:ext cx="7482253" cy="34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5127" y="1885497"/>
            <a:ext cx="36004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SQL in Python to query a unique set of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Generates a list of 4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F07BF65-89BE-46C0-9C48-0586E702E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86" y="1715172"/>
            <a:ext cx="4138833" cy="265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0150" y="4673164"/>
            <a:ext cx="9791700" cy="15097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Full records of first 5 entries with launch names beginning with CCA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760D37-2D62-4167-9CBE-62CC2A0D5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" y="1233182"/>
            <a:ext cx="11856440" cy="327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218267"/>
            <a:ext cx="9745663" cy="18986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sums the payload mass of boosters launched by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3C6B81-BCBF-4B94-A2F1-A8ECDB2B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586787"/>
            <a:ext cx="104584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5402" y="4143419"/>
            <a:ext cx="9745663" cy="1857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calculates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is low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F5A9CD0-C625-4BDD-A324-F9EF5F286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763770"/>
            <a:ext cx="110871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4590" y="3796453"/>
            <a:ext cx="9745663" cy="22685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finds the date of the first successful ground pad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Occurs at the end of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5F107E-DCAE-43D1-AD96-D10EC6A2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488172"/>
            <a:ext cx="100107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6202" y="4444999"/>
            <a:ext cx="9745663" cy="16129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returns the booster versions which had a successful drone ship landing and a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E59F5F-A3EB-4807-A84F-902DAA15E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2" y="1588599"/>
            <a:ext cx="11157438" cy="261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78902"/>
            <a:ext cx="10232011" cy="48404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Raw data obtained through a public SpaceX API and Wikipedia. The data was then cleaned to only include Falcon 9 launches and remove missing values. The data was also given an ‘Outcome’ column which was a Boolean value to determine bad/good launches. This clean and processed data was explored using basic scatter, bar, and line plots. </a:t>
            </a:r>
          </a:p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200" spc="-2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Further exploratory analysis was done utilizing SQL and visual analytic platforms like Folium and </a:t>
            </a:r>
            <a:r>
              <a:rPr lang="en-US" sz="2200" spc="-20" dirty="0" err="1">
                <a:solidFill>
                  <a:schemeClr val="bg1"/>
                </a:solidFill>
                <a:latin typeface="Carlito"/>
                <a:cs typeface="Carlito"/>
              </a:rPr>
              <a:t>Plotly</a:t>
            </a: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. The </a:t>
            </a: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categorical </a:t>
            </a: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variables </a:t>
            </a:r>
            <a:r>
              <a:rPr lang="en-US" sz="2200" spc="-30" dirty="0">
                <a:solidFill>
                  <a:schemeClr val="bg1"/>
                </a:solidFill>
                <a:latin typeface="Carlito"/>
                <a:cs typeface="Carlito"/>
              </a:rPr>
              <a:t>were given 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binary values </a:t>
            </a: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through 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one hot </a:t>
            </a: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encoding. Then the data was standardized before being split into training and testing sets. These training sets were used to fit various machine learning models. </a:t>
            </a:r>
          </a:p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US" sz="2200" spc="-2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The models used included 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Logistic </a:t>
            </a: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Regression, </a:t>
            </a: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Support </a:t>
            </a:r>
            <a:r>
              <a:rPr lang="en-US" sz="2200" spc="-50" dirty="0">
                <a:solidFill>
                  <a:schemeClr val="bg1"/>
                </a:solidFill>
                <a:latin typeface="Carlito"/>
                <a:cs typeface="Carlito"/>
              </a:rPr>
              <a:t>Vector  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Machine, </a:t>
            </a: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Decision </a:t>
            </a:r>
            <a:r>
              <a:rPr lang="en-US" sz="2200" spc="-80" dirty="0">
                <a:solidFill>
                  <a:schemeClr val="bg1"/>
                </a:solidFill>
                <a:latin typeface="Carlito"/>
                <a:cs typeface="Carlito"/>
              </a:rPr>
              <a:t>Tree </a:t>
            </a:r>
            <a:r>
              <a:rPr lang="en-US" sz="2200" spc="-45" dirty="0">
                <a:solidFill>
                  <a:schemeClr val="bg1"/>
                </a:solidFill>
                <a:latin typeface="Carlito"/>
                <a:cs typeface="Carlito"/>
              </a:rPr>
              <a:t>Classifier, 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and K </a:t>
            </a: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Nearest Neighbors. 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All produced a </a:t>
            </a: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similar test set accuracy of  ~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83.33%. The confusion matrices also yielded similar results amongst the models. </a:t>
            </a: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1747" y="4494211"/>
            <a:ext cx="9745663" cy="15716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Returns the mission outcomes with the count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only had one failure, which was in flight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Vast majority are successes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B84B8F-BD51-4961-B6ED-4564B56E6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1" y="1529687"/>
            <a:ext cx="10905640" cy="263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168" y="5030946"/>
            <a:ext cx="9745663" cy="112395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Returns the booster versions that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 payload is 15600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are very similar to one another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9445432-FF7C-4D62-AB95-1EE6B3294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74" y="1265079"/>
            <a:ext cx="7835317" cy="36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168" y="4152900"/>
            <a:ext cx="9745663" cy="20240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returns the month, landing outcome, booster version, and launch site of failed drone ship landings in 2015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occurred only twice in 2015 in January and April at the same launch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B40D71F-6421-40DD-8FFA-E4AF09A6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66" y="1416953"/>
            <a:ext cx="84486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08823" y="1825625"/>
            <a:ext cx="3938587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returns the count of all landing outcomes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 are between the date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Table is ranked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1B819E5-5661-4467-A633-019ADFE9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49316"/>
            <a:ext cx="5777847" cy="407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How to Turn On Location Services on iPhone or Android">
            <a:extLst>
              <a:ext uri="{FF2B5EF4-FFF2-40B4-BE49-F238E27FC236}">
                <a16:creationId xmlns:a16="http://schemas.microsoft.com/office/drawing/2014/main" id="{538D9761-9FF9-4586-9AB9-2F0C0D5D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2D94BA-85F0-458E-B836-EB24C6D3575F}"/>
              </a:ext>
            </a:extLst>
          </p:cNvPr>
          <p:cNvSpPr txBox="1"/>
          <p:nvPr/>
        </p:nvSpPr>
        <p:spPr>
          <a:xfrm>
            <a:off x="0" y="3108401"/>
            <a:ext cx="663569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3100" dirty="0">
                <a:solidFill>
                  <a:schemeClr val="bg1"/>
                </a:solidFill>
                <a:latin typeface="Bahnschrift" panose="020B0502040204020203" pitchFamily="34" charset="0"/>
              </a:rPr>
              <a:t>Launch Site</a:t>
            </a:r>
          </a:p>
          <a:p>
            <a:r>
              <a:rPr lang="en-US" sz="3100" dirty="0">
                <a:solidFill>
                  <a:schemeClr val="bg1"/>
                </a:solidFill>
                <a:latin typeface="Bahnschrift" panose="020B0502040204020203" pitchFamily="34" charset="0"/>
              </a:rPr>
              <a:t>Proximities Analysis 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1747" y="4274533"/>
            <a:ext cx="9745663" cy="12938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Left screenshot displays all the launch sites on a country wide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Right screenshot displays a zoomed in display of the east coast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located right next to the ocean</a:t>
            </a:r>
          </a:p>
          <a:p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On a Map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6B9D1A6-005A-4A76-9791-61BC952C0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42" y="1596110"/>
            <a:ext cx="5209563" cy="273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940FD17-241B-443F-A32C-D27450D42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997" y="1530379"/>
            <a:ext cx="5495271" cy="24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1747" y="4897977"/>
            <a:ext cx="9745663" cy="12700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Left side displays west coast launch site VAFB SLC-4E with 4 green successful landings and 6 red failures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Right side is an east coast launch site with 26 total color coded launches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 Coded Launch Sites</a:t>
            </a:r>
          </a:p>
        </p:txBody>
      </p:sp>
      <p:pic>
        <p:nvPicPr>
          <p:cNvPr id="11274" name="Picture 10">
            <a:extLst>
              <a:ext uri="{FF2B5EF4-FFF2-40B4-BE49-F238E27FC236}">
                <a16:creationId xmlns:a16="http://schemas.microsoft.com/office/drawing/2014/main" id="{50BA4C13-FBAF-4141-B028-1F4C06C04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05" y="1430016"/>
            <a:ext cx="4006499" cy="323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>
            <a:extLst>
              <a:ext uri="{FF2B5EF4-FFF2-40B4-BE49-F238E27FC236}">
                <a16:creationId xmlns:a16="http://schemas.microsoft.com/office/drawing/2014/main" id="{B7791381-A3E0-42E4-86CE-5339A9D4C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727" y="1371020"/>
            <a:ext cx="3711037" cy="329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4338" y="1301750"/>
            <a:ext cx="5427662" cy="4732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Big blue arrows show the distances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generally close to highways and coastlines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likely for transportation and emergency ocean landings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 shown in picture is distance to city of Melbourne which was 51.44 km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tend to keep away from major cities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Proximities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5C41999-06F0-410C-B71C-17EAEB458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5" y="1910628"/>
            <a:ext cx="5336359" cy="396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84A3194-75FF-4EC3-8DEC-CB0EE1DC824B}"/>
              </a:ext>
            </a:extLst>
          </p:cNvPr>
          <p:cNvSpPr/>
          <p:nvPr/>
        </p:nvSpPr>
        <p:spPr>
          <a:xfrm>
            <a:off x="770011" y="1493240"/>
            <a:ext cx="605783" cy="549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3BA5A59-2F9E-4354-90DC-3805E00267DF}"/>
              </a:ext>
            </a:extLst>
          </p:cNvPr>
          <p:cNvSpPr/>
          <p:nvPr/>
        </p:nvSpPr>
        <p:spPr>
          <a:xfrm>
            <a:off x="5106928" y="3892196"/>
            <a:ext cx="605783" cy="549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2145BC7-29B5-43AC-B273-AB48894CA2B1}"/>
              </a:ext>
            </a:extLst>
          </p:cNvPr>
          <p:cNvSpPr/>
          <p:nvPr/>
        </p:nvSpPr>
        <p:spPr>
          <a:xfrm>
            <a:off x="4420747" y="3994557"/>
            <a:ext cx="605783" cy="549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Scientists invent the world&amp;#39;s first microchip powered by biological systems">
            <a:extLst>
              <a:ext uri="{FF2B5EF4-FFF2-40B4-BE49-F238E27FC236}">
                <a16:creationId xmlns:a16="http://schemas.microsoft.com/office/drawing/2014/main" id="{4D24D414-E636-42FA-A64F-B7C57857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6FEF04-30B5-4FD8-B333-B0B8EA28F75F}"/>
              </a:ext>
            </a:extLst>
          </p:cNvPr>
          <p:cNvSpPr txBox="1"/>
          <p:nvPr/>
        </p:nvSpPr>
        <p:spPr>
          <a:xfrm>
            <a:off x="5184397" y="1627464"/>
            <a:ext cx="3632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Section 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600" dirty="0">
                <a:latin typeface="Agency FB" panose="020B0503020202020204" pitchFamily="34" charset="0"/>
              </a:rPr>
              <a:t>Build a Dashboard with </a:t>
            </a:r>
            <a:r>
              <a:rPr lang="en-US" sz="3600" dirty="0" err="1">
                <a:latin typeface="Agency FB" panose="020B0503020202020204" pitchFamily="34" charset="0"/>
              </a:rPr>
              <a:t>Plotly</a:t>
            </a:r>
            <a:r>
              <a:rPr lang="en-US" sz="3600" dirty="0">
                <a:latin typeface="Agency FB" panose="020B0503020202020204" pitchFamily="34" charset="0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8290" y="4503490"/>
            <a:ext cx="9745663" cy="168116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clearly see KSC LC-39A has the highest success count with 41.7%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has the lowest success count at 12.5%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Since CCAFS LC-40 and CCAFS SLC-40 are similar, this could explain the small counts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Count – All Launch Sites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AA95055-403C-405E-BD85-8428EB7C2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6517"/>
            <a:ext cx="12192000" cy="303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34028" y="1317074"/>
            <a:ext cx="10005714" cy="485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" indent="0">
              <a:lnSpc>
                <a:spcPct val="100000"/>
              </a:lnSpc>
              <a:spcBef>
                <a:spcPts val="850"/>
              </a:spcBef>
              <a:buNone/>
              <a:tabLst>
                <a:tab pos="253365" algn="l"/>
                <a:tab pos="254000" algn="l"/>
              </a:tabLst>
            </a:pPr>
            <a:r>
              <a:rPr lang="en-US" sz="2200" b="1" spc="-20" dirty="0">
                <a:solidFill>
                  <a:schemeClr val="bg1"/>
                </a:solidFill>
                <a:latin typeface="Carlito"/>
                <a:cs typeface="Carlito"/>
              </a:rPr>
              <a:t>Background</a:t>
            </a: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Companies are vying to make space travel affordable for the common person</a:t>
            </a: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SpaceX advertises Falcon 9 launches at a price of $62 million</a:t>
            </a: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bg1"/>
                </a:solidFill>
                <a:latin typeface="Carlito"/>
                <a:cs typeface="Carlito"/>
              </a:rPr>
              <a:t>Other companies price launches at $165 million and up</a:t>
            </a: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SpaceX offers these low prices due to its ability to recover Stage 1 of the launch. </a:t>
            </a: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5"/>
              </a:spcBef>
              <a:buClr>
                <a:srgbClr val="BB562C"/>
              </a:buClr>
              <a:buNone/>
            </a:pPr>
            <a:r>
              <a:rPr lang="en-US" sz="2200" b="1" dirty="0">
                <a:solidFill>
                  <a:schemeClr val="bg1"/>
                </a:solidFill>
                <a:latin typeface="Carlito"/>
                <a:cs typeface="Carlito"/>
              </a:rPr>
              <a:t>Problem</a:t>
            </a: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chemeClr val="bg1"/>
                </a:solidFill>
                <a:latin typeface="Carlito"/>
                <a:cs typeface="Carlito"/>
              </a:rPr>
              <a:t>The </a:t>
            </a: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task 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is </a:t>
            </a:r>
            <a:r>
              <a:rPr lang="en-US" sz="2200" spc="-30" dirty="0">
                <a:solidFill>
                  <a:schemeClr val="bg1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train 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machine learning models </a:t>
            </a:r>
            <a:r>
              <a:rPr lang="en-US" sz="2200" spc="-60" dirty="0">
                <a:solidFill>
                  <a:schemeClr val="bg1"/>
                </a:solidFill>
                <a:latin typeface="Carlito"/>
                <a:cs typeface="Carlito"/>
              </a:rPr>
              <a:t>to  </a:t>
            </a:r>
            <a:r>
              <a:rPr lang="en-US" sz="2200" spc="-20" dirty="0">
                <a:solidFill>
                  <a:schemeClr val="bg1"/>
                </a:solidFill>
                <a:latin typeface="Carlito"/>
                <a:cs typeface="Carlito"/>
              </a:rPr>
              <a:t>predict successful </a:t>
            </a: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Stage 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1</a:t>
            </a:r>
            <a:r>
              <a:rPr lang="en-US" sz="2200" spc="4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recovery and ultimately the price of each launch. </a:t>
            </a: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Predict if SpaceX will reuse stage 1. </a:t>
            </a: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4590" y="4118237"/>
            <a:ext cx="10550525" cy="23860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has the highest success count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launches were successful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Count - KSC LC-39A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BD2AD5C-2BBA-44C9-89BD-2A8B75C8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2626"/>
            <a:ext cx="12192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4792" y="5386693"/>
            <a:ext cx="10414000" cy="18653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Top plot displays a range of 1k and 10k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Bottom displays a range of 3k and 7k kg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majority of launches occur between 2k and 6k kg. 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has many failures across all ranges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Booster Version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9A11B3A-385E-4C8A-9B59-9A68CCF8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48588"/>
            <a:ext cx="9630941" cy="20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9EF7D6BB-3965-4489-B13B-D8A00EE0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3429000"/>
            <a:ext cx="9630941" cy="20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What is Behavioral Intent Prediction?">
            <a:extLst>
              <a:ext uri="{FF2B5EF4-FFF2-40B4-BE49-F238E27FC236}">
                <a16:creationId xmlns:a16="http://schemas.microsoft.com/office/drawing/2014/main" id="{20D3ED9F-E6F8-4B8A-9B04-83D40221C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8605E-4C71-497C-B890-F4319B7D25CE}"/>
              </a:ext>
            </a:extLst>
          </p:cNvPr>
          <p:cNvSpPr txBox="1"/>
          <p:nvPr/>
        </p:nvSpPr>
        <p:spPr>
          <a:xfrm>
            <a:off x="109056" y="4882391"/>
            <a:ext cx="73990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Section 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100" dirty="0">
                <a:latin typeface="Arial Black" panose="020B0A04020102020204" pitchFamily="34" charset="0"/>
              </a:rPr>
              <a:t>Predictive Analysis</a:t>
            </a:r>
          </a:p>
          <a:p>
            <a:r>
              <a:rPr lang="en-US" sz="3100" dirty="0">
                <a:latin typeface="Arial Black" panose="020B0A04020102020204" pitchFamily="34" charset="0"/>
              </a:rPr>
              <a:t>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65938" y="1957388"/>
            <a:ext cx="5326062" cy="38115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yielded the same accuracy score of 83.33%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sample size was only 18 and may explain this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model performed similarly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BE5E961-4444-4E88-B574-2B6B5A28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8" y="1857071"/>
            <a:ext cx="5746503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23175" y="2057400"/>
            <a:ext cx="456882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was the same for every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model correctly predicted 12 successes (lands)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model predicted 3 correct failures out of 6, resulting in 3 false positives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32298E2-1ACE-4C67-8A22-DFE1686E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173938"/>
            <a:ext cx="4267792" cy="329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31937"/>
            <a:ext cx="8910638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clear that SpaceX has gained more success in recovering stage 1 over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may lead to even better success rates in the near future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machine learning models used in this analysis predicted high success with an accuracy of 83.33%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predicted true positives very frequently and with high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with the sample size being so mall (18) it is hard to make any claims with certainty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714499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https://github.com/jnlozano/IBM-Data-Science-Capstone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 URL: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https://www.coursera.org/professional-certificates/ibm-data-science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484" name="Picture 4" descr="Rocket clipart black and white free clipart images 4 - Cliparting.com">
            <a:extLst>
              <a:ext uri="{FF2B5EF4-FFF2-40B4-BE49-F238E27FC236}">
                <a16:creationId xmlns:a16="http://schemas.microsoft.com/office/drawing/2014/main" id="{0FF1BBB2-2888-445B-8BFC-1FEB1C4E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390" y="4141226"/>
            <a:ext cx="18954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Simple Thank You Slide PowerPoint Designs | Slidebazaar">
            <a:extLst>
              <a:ext uri="{FF2B5EF4-FFF2-40B4-BE49-F238E27FC236}">
                <a16:creationId xmlns:a16="http://schemas.microsoft.com/office/drawing/2014/main" id="{F68517CD-B37F-4174-B519-A84B7494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pic>
        <p:nvPicPr>
          <p:cNvPr id="18438" name="Picture 6" descr="4,289 Rocket Schematic Stock Photos, Pictures &amp;amp; Royalty-Free Images - iStock">
            <a:extLst>
              <a:ext uri="{FF2B5EF4-FFF2-40B4-BE49-F238E27FC236}">
                <a16:creationId xmlns:a16="http://schemas.microsoft.com/office/drawing/2014/main" id="{0664755A-5F56-4B1A-9DCF-7A2576AD5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87" y="-2097"/>
            <a:ext cx="6471813" cy="343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Electron (RocketLab) Blueprint (Horizontal-English) by me : r/rocketry">
            <a:extLst>
              <a:ext uri="{FF2B5EF4-FFF2-40B4-BE49-F238E27FC236}">
                <a16:creationId xmlns:a16="http://schemas.microsoft.com/office/drawing/2014/main" id="{6CB1A682-90C5-4986-9E8C-DC31AC94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87" y="3363984"/>
            <a:ext cx="6471813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from using a get request to SpaceX API and normalized the JSON response. Web scraping done on Wikipedia sites.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Created a Boolean landing outcome label. This is a classification variable representing the successful or unsuccessful landing.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were built then tuned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sklearn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library.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175" y="1448120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Data </a:t>
            </a: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collection </a:t>
            </a: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included web scraping for Falcon 9 and Falcon Heavy Launch records from Wikipedia. This was done using beautiful soup to get html tables from the Wikipedia URL. </a:t>
            </a: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Static URL: </a:t>
            </a:r>
            <a:r>
              <a:rPr lang="en-US" sz="2200" spc="-25" dirty="0">
                <a:solidFill>
                  <a:srgbClr val="0B49CB"/>
                </a:solidFill>
                <a:latin typeface="Carlito"/>
                <a:cs typeface="Carl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https://en.wikipedia.org/w/index.php?title=List_of_Falcon_9_and_Falcon_Heavy_launches&amp;oldid=1027686922</a:t>
            </a:r>
            <a:endParaRPr lang="en-US" sz="2200" spc="-25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endParaRPr lang="en-US" sz="2200" spc="-25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Get requests were done on the SpaceX API as well.</a:t>
            </a: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2200" spc="-25" dirty="0">
                <a:solidFill>
                  <a:schemeClr val="bg1"/>
                </a:solidFill>
                <a:latin typeface="Carlito"/>
                <a:cs typeface="Carlito"/>
              </a:rPr>
              <a:t>URL: </a:t>
            </a:r>
            <a:r>
              <a:rPr lang="en-US" sz="2200" spc="-25" dirty="0">
                <a:solidFill>
                  <a:srgbClr val="0B49CB"/>
                </a:solidFill>
                <a:latin typeface="Carlito"/>
                <a:cs typeface="Carl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https://api.spacexdata.com/v4/launches/past</a:t>
            </a:r>
            <a:endParaRPr lang="en-US" sz="2200" spc="-25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US" sz="2200" spc="-5" dirty="0">
                <a:solidFill>
                  <a:schemeClr val="bg1"/>
                </a:solidFill>
                <a:latin typeface="Carlito"/>
                <a:cs typeface="Carlito"/>
              </a:rPr>
              <a:t>The following slides will provide a more detailed perspective of each collection method. </a:t>
            </a:r>
            <a:endParaRPr lang="en-US" sz="2200" dirty="0">
              <a:solidFill>
                <a:schemeClr val="bg1"/>
              </a:solidFill>
              <a:latin typeface="Carlito"/>
              <a:cs typeface="Carlito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15">
            <a:extLst>
              <a:ext uri="{FF2B5EF4-FFF2-40B4-BE49-F238E27FC236}">
                <a16:creationId xmlns:a16="http://schemas.microsoft.com/office/drawing/2014/main" id="{5903074D-5E87-4668-A9B7-62DFF8A1FAD1}"/>
              </a:ext>
            </a:extLst>
          </p:cNvPr>
          <p:cNvSpPr/>
          <p:nvPr/>
        </p:nvSpPr>
        <p:spPr>
          <a:xfrm rot="5400000">
            <a:off x="8322123" y="4254354"/>
            <a:ext cx="158496" cy="1319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7458" y="160176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bg1"/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bg1"/>
                </a:solidFill>
                <a:latin typeface="Abadi"/>
              </a:rPr>
              <a:t>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https://github.com/jnlozano/IBM-Data-Science-Capstone/blob/main/Data%20Collection.ipynb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82063A24-B3F0-4A41-B9C1-82EF6D92753E}"/>
              </a:ext>
            </a:extLst>
          </p:cNvPr>
          <p:cNvSpPr/>
          <p:nvPr/>
        </p:nvSpPr>
        <p:spPr>
          <a:xfrm>
            <a:off x="6563539" y="1971071"/>
            <a:ext cx="237744" cy="1389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43" name="object 7">
            <a:extLst>
              <a:ext uri="{FF2B5EF4-FFF2-40B4-BE49-F238E27FC236}">
                <a16:creationId xmlns:a16="http://schemas.microsoft.com/office/drawing/2014/main" id="{433F2B38-C516-43C7-85D5-EC01393DD0C9}"/>
              </a:ext>
            </a:extLst>
          </p:cNvPr>
          <p:cNvGrpSpPr/>
          <p:nvPr/>
        </p:nvGrpSpPr>
        <p:grpSpPr>
          <a:xfrm>
            <a:off x="6304458" y="1716564"/>
            <a:ext cx="1772411" cy="1586484"/>
            <a:chOff x="4803647" y="1499616"/>
            <a:chExt cx="1772411" cy="1586484"/>
          </a:xfrm>
        </p:grpSpPr>
        <p:sp>
          <p:nvSpPr>
            <p:cNvPr id="85" name="object 8">
              <a:extLst>
                <a:ext uri="{FF2B5EF4-FFF2-40B4-BE49-F238E27FC236}">
                  <a16:creationId xmlns:a16="http://schemas.microsoft.com/office/drawing/2014/main" id="{CCC0A384-334F-4E85-A858-EDA8693467B9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ound2Diag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object 10">
              <a:extLst>
                <a:ext uri="{FF2B5EF4-FFF2-40B4-BE49-F238E27FC236}">
                  <a16:creationId xmlns:a16="http://schemas.microsoft.com/office/drawing/2014/main" id="{A3441B34-2A0B-4528-BF5A-69C8BA72E74D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8" name="object 11">
              <a:extLst>
                <a:ext uri="{FF2B5EF4-FFF2-40B4-BE49-F238E27FC236}">
                  <a16:creationId xmlns:a16="http://schemas.microsoft.com/office/drawing/2014/main" id="{23C6D094-FB64-45F8-90B8-64328AD2F2F6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4" name="object 12">
            <a:extLst>
              <a:ext uri="{FF2B5EF4-FFF2-40B4-BE49-F238E27FC236}">
                <a16:creationId xmlns:a16="http://schemas.microsoft.com/office/drawing/2014/main" id="{BF303EE1-1A43-4A58-9C80-13A54ABC73E8}"/>
              </a:ext>
            </a:extLst>
          </p:cNvPr>
          <p:cNvSpPr txBox="1"/>
          <p:nvPr/>
        </p:nvSpPr>
        <p:spPr>
          <a:xfrm>
            <a:off x="6517288" y="1890141"/>
            <a:ext cx="1410589" cy="72904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425" marR="5080" indent="-466725" algn="ctr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latin typeface="Carlito"/>
                <a:cs typeface="Carlito"/>
              </a:rPr>
              <a:t>Request </a:t>
            </a:r>
            <a:r>
              <a:rPr lang="en-US" sz="1500" spc="-5" dirty="0">
                <a:latin typeface="Carlito"/>
                <a:cs typeface="Carlito"/>
              </a:rPr>
              <a:t>SpaceX</a:t>
            </a:r>
          </a:p>
          <a:p>
            <a:pPr marL="479425" marR="5080" indent="-466725" algn="ctr">
              <a:lnSpc>
                <a:spcPts val="1639"/>
              </a:lnSpc>
              <a:spcBef>
                <a:spcPts val="285"/>
              </a:spcBef>
            </a:pPr>
            <a:r>
              <a:rPr lang="en-US" sz="1500" spc="-5" dirty="0">
                <a:latin typeface="Carlito"/>
                <a:cs typeface="Carlito"/>
              </a:rPr>
              <a:t>API</a:t>
            </a:r>
            <a:endParaRPr lang="en-US" sz="1500" spc="-10" dirty="0">
              <a:latin typeface="Carlito"/>
              <a:cs typeface="Carlito"/>
            </a:endParaRPr>
          </a:p>
          <a:p>
            <a:pPr marL="479425" marR="5080" indent="-466725" algn="ctr">
              <a:lnSpc>
                <a:spcPts val="1639"/>
              </a:lnSpc>
              <a:spcBef>
                <a:spcPts val="285"/>
              </a:spcBef>
            </a:pPr>
            <a:r>
              <a:rPr lang="en-US" sz="1500" dirty="0" err="1">
                <a:latin typeface="Carlito"/>
                <a:cs typeface="Carlito"/>
              </a:rPr>
              <a:t>requests.get</a:t>
            </a:r>
            <a:r>
              <a:rPr lang="en-US" sz="1500" dirty="0">
                <a:latin typeface="Carlito"/>
                <a:cs typeface="Carlito"/>
              </a:rPr>
              <a:t>(</a:t>
            </a:r>
            <a:r>
              <a:rPr lang="en-US" sz="1500" dirty="0" err="1">
                <a:latin typeface="Carlito"/>
                <a:cs typeface="Carlito"/>
              </a:rPr>
              <a:t>url</a:t>
            </a:r>
            <a:r>
              <a:rPr lang="en-US" sz="1500" dirty="0">
                <a:latin typeface="Carlito"/>
                <a:cs typeface="Carlito"/>
              </a:rPr>
              <a:t>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45" name="object 13">
            <a:extLst>
              <a:ext uri="{FF2B5EF4-FFF2-40B4-BE49-F238E27FC236}">
                <a16:creationId xmlns:a16="http://schemas.microsoft.com/office/drawing/2014/main" id="{07365526-7EEF-46B3-AB78-2077C7DD1218}"/>
              </a:ext>
            </a:extLst>
          </p:cNvPr>
          <p:cNvGrpSpPr/>
          <p:nvPr/>
        </p:nvGrpSpPr>
        <p:grpSpPr>
          <a:xfrm>
            <a:off x="6304458" y="3045491"/>
            <a:ext cx="1772411" cy="1586484"/>
            <a:chOff x="4803647" y="2828543"/>
            <a:chExt cx="1772411" cy="1586484"/>
          </a:xfrm>
        </p:grpSpPr>
        <p:sp>
          <p:nvSpPr>
            <p:cNvPr id="81" name="object 15">
              <a:extLst>
                <a:ext uri="{FF2B5EF4-FFF2-40B4-BE49-F238E27FC236}">
                  <a16:creationId xmlns:a16="http://schemas.microsoft.com/office/drawing/2014/main" id="{52720499-B551-4E0D-BBC7-D75466508EA8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4" name="object 18">
              <a:extLst>
                <a:ext uri="{FF2B5EF4-FFF2-40B4-BE49-F238E27FC236}">
                  <a16:creationId xmlns:a16="http://schemas.microsoft.com/office/drawing/2014/main" id="{261CE0FB-8EF5-46B1-A8EB-45D04CAA585C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46" name="object 19">
            <a:extLst>
              <a:ext uri="{FF2B5EF4-FFF2-40B4-BE49-F238E27FC236}">
                <a16:creationId xmlns:a16="http://schemas.microsoft.com/office/drawing/2014/main" id="{0095E15F-75EB-45CE-B5C0-82F5467FF1DA}"/>
              </a:ext>
            </a:extLst>
          </p:cNvPr>
          <p:cNvSpPr txBox="1"/>
          <p:nvPr/>
        </p:nvSpPr>
        <p:spPr>
          <a:xfrm>
            <a:off x="6516676" y="3103531"/>
            <a:ext cx="1332865" cy="9199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Convert response to JSON</a:t>
            </a:r>
          </a:p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500" dirty="0" err="1">
                <a:solidFill>
                  <a:srgbClr val="FFFFFF"/>
                </a:solidFill>
                <a:latin typeface="Carlito"/>
                <a:cs typeface="Carlito"/>
              </a:rPr>
              <a:t>Response.json</a:t>
            </a: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()</a:t>
            </a:r>
          </a:p>
        </p:txBody>
      </p:sp>
      <p:grpSp>
        <p:nvGrpSpPr>
          <p:cNvPr id="47" name="object 20">
            <a:extLst>
              <a:ext uri="{FF2B5EF4-FFF2-40B4-BE49-F238E27FC236}">
                <a16:creationId xmlns:a16="http://schemas.microsoft.com/office/drawing/2014/main" id="{35A98F03-B9C5-452E-BD21-08916F4C557B}"/>
              </a:ext>
            </a:extLst>
          </p:cNvPr>
          <p:cNvGrpSpPr/>
          <p:nvPr/>
        </p:nvGrpSpPr>
        <p:grpSpPr>
          <a:xfrm>
            <a:off x="6304458" y="4375943"/>
            <a:ext cx="1802892" cy="1062227"/>
            <a:chOff x="4803647" y="4158995"/>
            <a:chExt cx="1802892" cy="1062227"/>
          </a:xfrm>
        </p:grpSpPr>
        <p:sp>
          <p:nvSpPr>
            <p:cNvPr id="78" name="object 24">
              <a:extLst>
                <a:ext uri="{FF2B5EF4-FFF2-40B4-BE49-F238E27FC236}">
                  <a16:creationId xmlns:a16="http://schemas.microsoft.com/office/drawing/2014/main" id="{A5CB4A71-7A1A-4B70-A2C8-87EDD76E0764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9" name="object 25">
              <a:extLst>
                <a:ext uri="{FF2B5EF4-FFF2-40B4-BE49-F238E27FC236}">
                  <a16:creationId xmlns:a16="http://schemas.microsoft.com/office/drawing/2014/main" id="{91050F0E-E8BC-4821-84DB-69F21F35B4B6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48" name="object 26">
            <a:extLst>
              <a:ext uri="{FF2B5EF4-FFF2-40B4-BE49-F238E27FC236}">
                <a16:creationId xmlns:a16="http://schemas.microsoft.com/office/drawing/2014/main" id="{DA67DE4A-0EF0-4A53-8D14-11AE101A0719}"/>
              </a:ext>
            </a:extLst>
          </p:cNvPr>
          <p:cNvSpPr txBox="1"/>
          <p:nvPr/>
        </p:nvSpPr>
        <p:spPr>
          <a:xfrm>
            <a:off x="6478576" y="4537868"/>
            <a:ext cx="1403985" cy="697627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lang="en-US" sz="1500" spc="-10" dirty="0">
                <a:solidFill>
                  <a:srgbClr val="FFFFFF"/>
                </a:solidFill>
                <a:latin typeface="Carlito"/>
                <a:cs typeface="Carlito"/>
              </a:rPr>
              <a:t>Convert JSON to </a:t>
            </a:r>
            <a:r>
              <a:rPr lang="en-US" sz="1500" spc="-10" dirty="0" err="1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lang="en-US" sz="1500" spc="-1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lang="en-US" sz="1500" spc="-20" dirty="0" err="1">
                <a:solidFill>
                  <a:srgbClr val="FFFFFF"/>
                </a:solidFill>
                <a:latin typeface="Carlito"/>
                <a:cs typeface="Carlito"/>
              </a:rPr>
              <a:t>pd.json_normalize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49" name="object 27">
            <a:extLst>
              <a:ext uri="{FF2B5EF4-FFF2-40B4-BE49-F238E27FC236}">
                <a16:creationId xmlns:a16="http://schemas.microsoft.com/office/drawing/2014/main" id="{26E69F99-36DA-4B9C-A51C-8C627013C2F3}"/>
              </a:ext>
            </a:extLst>
          </p:cNvPr>
          <p:cNvGrpSpPr/>
          <p:nvPr/>
        </p:nvGrpSpPr>
        <p:grpSpPr>
          <a:xfrm>
            <a:off x="8640751" y="3290855"/>
            <a:ext cx="1859280" cy="2205228"/>
            <a:chOff x="7139940" y="3073907"/>
            <a:chExt cx="1859280" cy="2205228"/>
          </a:xfrm>
        </p:grpSpPr>
        <p:sp>
          <p:nvSpPr>
            <p:cNvPr id="70" name="object 28">
              <a:extLst>
                <a:ext uri="{FF2B5EF4-FFF2-40B4-BE49-F238E27FC236}">
                  <a16:creationId xmlns:a16="http://schemas.microsoft.com/office/drawing/2014/main" id="{4F71A38F-8E63-434F-BC44-D38C335D311E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1" name="object 29">
              <a:extLst>
                <a:ext uri="{FF2B5EF4-FFF2-40B4-BE49-F238E27FC236}">
                  <a16:creationId xmlns:a16="http://schemas.microsoft.com/office/drawing/2014/main" id="{9D945232-2847-4823-8619-F313C2D75F9D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72" name="object 30">
              <a:extLst>
                <a:ext uri="{FF2B5EF4-FFF2-40B4-BE49-F238E27FC236}">
                  <a16:creationId xmlns:a16="http://schemas.microsoft.com/office/drawing/2014/main" id="{05C59664-F02F-45BC-A739-8377D2A78824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3" name="object 31">
              <a:extLst>
                <a:ext uri="{FF2B5EF4-FFF2-40B4-BE49-F238E27FC236}">
                  <a16:creationId xmlns:a16="http://schemas.microsoft.com/office/drawing/2014/main" id="{29BF8F01-3578-465E-BA63-20A14C7BD2E0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4" name="object 32">
              <a:extLst>
                <a:ext uri="{FF2B5EF4-FFF2-40B4-BE49-F238E27FC236}">
                  <a16:creationId xmlns:a16="http://schemas.microsoft.com/office/drawing/2014/main" id="{9B6F42D1-02F4-4126-8386-8C8142C8FE4F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pSp>
        <p:nvGrpSpPr>
          <p:cNvPr id="51" name="object 34">
            <a:extLst>
              <a:ext uri="{FF2B5EF4-FFF2-40B4-BE49-F238E27FC236}">
                <a16:creationId xmlns:a16="http://schemas.microsoft.com/office/drawing/2014/main" id="{DDD5CF13-EA16-4078-97F9-75E08084052D}"/>
              </a:ext>
            </a:extLst>
          </p:cNvPr>
          <p:cNvGrpSpPr/>
          <p:nvPr/>
        </p:nvGrpSpPr>
        <p:grpSpPr>
          <a:xfrm>
            <a:off x="8640751" y="1961927"/>
            <a:ext cx="1868423" cy="2205228"/>
            <a:chOff x="7139940" y="1744979"/>
            <a:chExt cx="1868423" cy="2205228"/>
          </a:xfrm>
        </p:grpSpPr>
        <p:sp>
          <p:nvSpPr>
            <p:cNvPr id="65" name="object 35">
              <a:extLst>
                <a:ext uri="{FF2B5EF4-FFF2-40B4-BE49-F238E27FC236}">
                  <a16:creationId xmlns:a16="http://schemas.microsoft.com/office/drawing/2014/main" id="{369870A1-034A-4300-B196-012807D07CB0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6" name="object 36">
              <a:extLst>
                <a:ext uri="{FF2B5EF4-FFF2-40B4-BE49-F238E27FC236}">
                  <a16:creationId xmlns:a16="http://schemas.microsoft.com/office/drawing/2014/main" id="{37B8009E-ABF2-46E8-ABE5-27F52C87163D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67" name="object 37">
              <a:extLst>
                <a:ext uri="{FF2B5EF4-FFF2-40B4-BE49-F238E27FC236}">
                  <a16:creationId xmlns:a16="http://schemas.microsoft.com/office/drawing/2014/main" id="{87D81757-7EF1-4B30-BF28-57C6742E202A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8" name="object 38">
              <a:extLst>
                <a:ext uri="{FF2B5EF4-FFF2-40B4-BE49-F238E27FC236}">
                  <a16:creationId xmlns:a16="http://schemas.microsoft.com/office/drawing/2014/main" id="{7E2E9540-1803-4814-BD16-99AED6A7971F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9" name="object 39">
              <a:extLst>
                <a:ext uri="{FF2B5EF4-FFF2-40B4-BE49-F238E27FC236}">
                  <a16:creationId xmlns:a16="http://schemas.microsoft.com/office/drawing/2014/main" id="{12812E00-C453-4FD0-95B9-31D8EBAC023E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52" name="object 40">
            <a:extLst>
              <a:ext uri="{FF2B5EF4-FFF2-40B4-BE49-F238E27FC236}">
                <a16:creationId xmlns:a16="http://schemas.microsoft.com/office/drawing/2014/main" id="{A9DA7ABC-BBFB-4CEE-B721-7F2BFD8DBB80}"/>
              </a:ext>
            </a:extLst>
          </p:cNvPr>
          <p:cNvSpPr txBox="1"/>
          <p:nvPr/>
        </p:nvSpPr>
        <p:spPr>
          <a:xfrm>
            <a:off x="8809646" y="3267811"/>
            <a:ext cx="1527329" cy="446917"/>
          </a:xfrm>
          <a:prstGeom prst="rect">
            <a:avLst/>
          </a:prstGeom>
        </p:spPr>
        <p:txBody>
          <a:bodyPr vert="horz" wrap="square" lIns="0" tIns="36195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2740" marR="5080" indent="-320040" algn="just">
              <a:lnSpc>
                <a:spcPts val="1639"/>
              </a:lnSpc>
              <a:spcBef>
                <a:spcPts val="285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Keep only Falcon 9 launches</a:t>
            </a:r>
            <a:endParaRPr lang="en-US" sz="1500" dirty="0">
              <a:latin typeface="Carlito"/>
              <a:cs typeface="Carlito"/>
            </a:endParaRPr>
          </a:p>
        </p:txBody>
      </p:sp>
      <p:grpSp>
        <p:nvGrpSpPr>
          <p:cNvPr id="53" name="object 41">
            <a:extLst>
              <a:ext uri="{FF2B5EF4-FFF2-40B4-BE49-F238E27FC236}">
                <a16:creationId xmlns:a16="http://schemas.microsoft.com/office/drawing/2014/main" id="{6FA4D18F-ADD1-4DBF-A4D8-9E275DA556D8}"/>
              </a:ext>
            </a:extLst>
          </p:cNvPr>
          <p:cNvGrpSpPr/>
          <p:nvPr/>
        </p:nvGrpSpPr>
        <p:grpSpPr>
          <a:xfrm>
            <a:off x="8640751" y="1695228"/>
            <a:ext cx="1851659" cy="1143000"/>
            <a:chOff x="7139940" y="1478280"/>
            <a:chExt cx="1851659" cy="1143000"/>
          </a:xfrm>
        </p:grpSpPr>
        <p:sp>
          <p:nvSpPr>
            <p:cNvPr id="62" name="object 44">
              <a:extLst>
                <a:ext uri="{FF2B5EF4-FFF2-40B4-BE49-F238E27FC236}">
                  <a16:creationId xmlns:a16="http://schemas.microsoft.com/office/drawing/2014/main" id="{F0EA1059-424D-477E-91DA-90520343431F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3" name="object 45">
              <a:extLst>
                <a:ext uri="{FF2B5EF4-FFF2-40B4-BE49-F238E27FC236}">
                  <a16:creationId xmlns:a16="http://schemas.microsoft.com/office/drawing/2014/main" id="{DB65F54F-7FD2-4F08-8BD3-727E408011AE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4" name="object 46">
              <a:extLst>
                <a:ext uri="{FF2B5EF4-FFF2-40B4-BE49-F238E27FC236}">
                  <a16:creationId xmlns:a16="http://schemas.microsoft.com/office/drawing/2014/main" id="{2A9AB0FD-4BE3-435C-8EDD-8227756C3B41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54" name="object 47">
            <a:extLst>
              <a:ext uri="{FF2B5EF4-FFF2-40B4-BE49-F238E27FC236}">
                <a16:creationId xmlns:a16="http://schemas.microsoft.com/office/drawing/2014/main" id="{0166C5AD-FB92-4696-B2DB-8DBEFA650FD9}"/>
              </a:ext>
            </a:extLst>
          </p:cNvPr>
          <p:cNvSpPr txBox="1">
            <a:spLocks noGrp="1"/>
          </p:cNvSpPr>
          <p:nvPr/>
        </p:nvSpPr>
        <p:spPr>
          <a:xfrm>
            <a:off x="8854872" y="1802352"/>
            <a:ext cx="1373505" cy="907941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Construct new dataset with dictionary of columns</a:t>
            </a:r>
            <a:endParaRPr lang="en-US" sz="1500" dirty="0">
              <a:latin typeface="Carlito"/>
              <a:cs typeface="Carlito"/>
            </a:endParaRPr>
          </a:p>
        </p:txBody>
      </p:sp>
      <p:sp>
        <p:nvSpPr>
          <p:cNvPr id="95" name="object 47">
            <a:extLst>
              <a:ext uri="{FF2B5EF4-FFF2-40B4-BE49-F238E27FC236}">
                <a16:creationId xmlns:a16="http://schemas.microsoft.com/office/drawing/2014/main" id="{119C3C74-9DEA-4561-B6D1-C1BA9374BA24}"/>
              </a:ext>
            </a:extLst>
          </p:cNvPr>
          <p:cNvSpPr txBox="1">
            <a:spLocks noGrp="1"/>
          </p:cNvSpPr>
          <p:nvPr/>
        </p:nvSpPr>
        <p:spPr>
          <a:xfrm>
            <a:off x="8879827" y="4473203"/>
            <a:ext cx="1373505" cy="946413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Replace missing values with mean</a:t>
            </a:r>
          </a:p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replace(</a:t>
            </a:r>
            <a:r>
              <a:rPr lang="en-US" sz="1500" spc="-5" dirty="0" err="1">
                <a:solidFill>
                  <a:srgbClr val="FFFFFF"/>
                </a:solidFill>
                <a:latin typeface="Carlito"/>
                <a:cs typeface="Carlito"/>
              </a:rPr>
              <a:t>np.nan,mean</a:t>
            </a: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)</a:t>
            </a:r>
            <a:endParaRPr lang="en-US" sz="15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0101" y="1648794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https://github.com/jnlozano/IBM-Data-Science-Capstone/blob/main/Web%20Scraping.ipynb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A9EFAF4E-BFD5-4C77-9424-807DE58801D8}"/>
              </a:ext>
            </a:extLst>
          </p:cNvPr>
          <p:cNvSpPr/>
          <p:nvPr/>
        </p:nvSpPr>
        <p:spPr>
          <a:xfrm rot="5400000">
            <a:off x="8322123" y="4254354"/>
            <a:ext cx="158496" cy="1319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A9C25FF-9543-4121-A171-0CACCE45F264}"/>
              </a:ext>
            </a:extLst>
          </p:cNvPr>
          <p:cNvSpPr/>
          <p:nvPr/>
        </p:nvSpPr>
        <p:spPr>
          <a:xfrm>
            <a:off x="6563539" y="1971071"/>
            <a:ext cx="237744" cy="1389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3F5E6A40-202D-485D-B246-E1B6F73860B0}"/>
              </a:ext>
            </a:extLst>
          </p:cNvPr>
          <p:cNvGrpSpPr/>
          <p:nvPr/>
        </p:nvGrpSpPr>
        <p:grpSpPr>
          <a:xfrm>
            <a:off x="6304458" y="1716564"/>
            <a:ext cx="1772411" cy="1586484"/>
            <a:chOff x="4803647" y="1499616"/>
            <a:chExt cx="1772411" cy="1586484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B6D56130-7893-4F47-9789-281D35BBA48D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ound2Diag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95677CE9-BA61-4D4B-AD22-145506AFEE56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3457E423-522B-496E-9B54-A4BB4C21EE1C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ound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FF4FEC89-A32A-4133-A477-35C5871811DE}"/>
              </a:ext>
            </a:extLst>
          </p:cNvPr>
          <p:cNvSpPr txBox="1"/>
          <p:nvPr/>
        </p:nvSpPr>
        <p:spPr>
          <a:xfrm>
            <a:off x="6517288" y="1890141"/>
            <a:ext cx="1410589" cy="48538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425" marR="5080" indent="-466725" algn="ctr">
              <a:lnSpc>
                <a:spcPts val="1639"/>
              </a:lnSpc>
              <a:spcBef>
                <a:spcPts val="285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Request Wiki URL</a:t>
            </a:r>
          </a:p>
          <a:p>
            <a:pPr marL="479425" marR="5080" indent="-466725" algn="ctr">
              <a:lnSpc>
                <a:spcPts val="1639"/>
              </a:lnSpc>
              <a:spcBef>
                <a:spcPts val="285"/>
              </a:spcBef>
            </a:pPr>
            <a:r>
              <a:rPr lang="en-US" sz="1500" spc="-5" dirty="0" err="1">
                <a:solidFill>
                  <a:srgbClr val="FFFFFF"/>
                </a:solidFill>
                <a:latin typeface="Carlito"/>
                <a:cs typeface="Carlito"/>
              </a:rPr>
              <a:t>Requests.get</a:t>
            </a: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(</a:t>
            </a:r>
            <a:r>
              <a:rPr lang="en-US" sz="1500" spc="-5" dirty="0" err="1">
                <a:solidFill>
                  <a:srgbClr val="FFFFFF"/>
                </a:solidFill>
                <a:latin typeface="Carlito"/>
                <a:cs typeface="Carlito"/>
              </a:rPr>
              <a:t>url</a:t>
            </a: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)</a:t>
            </a:r>
            <a:endParaRPr sz="1500" dirty="0">
              <a:solidFill>
                <a:schemeClr val="bg1"/>
              </a:solidFill>
              <a:latin typeface="Carlito"/>
              <a:cs typeface="Carlito"/>
            </a:endParaRP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3F574C32-6AC7-4D68-B2A3-AFB616A5AEB8}"/>
              </a:ext>
            </a:extLst>
          </p:cNvPr>
          <p:cNvGrpSpPr/>
          <p:nvPr/>
        </p:nvGrpSpPr>
        <p:grpSpPr>
          <a:xfrm>
            <a:off x="6304458" y="3045491"/>
            <a:ext cx="1772411" cy="1586484"/>
            <a:chOff x="4803647" y="2828543"/>
            <a:chExt cx="1772411" cy="1586484"/>
          </a:xfrm>
        </p:grpSpPr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C2DC2D6B-BFFC-474A-9AB8-53FC8A130066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AF66D594-FCB0-472E-B5AD-F0A1F8526825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18" name="object 19">
            <a:extLst>
              <a:ext uri="{FF2B5EF4-FFF2-40B4-BE49-F238E27FC236}">
                <a16:creationId xmlns:a16="http://schemas.microsoft.com/office/drawing/2014/main" id="{01C4F0A5-4FAA-40B8-8C1C-76D86BCCFCEA}"/>
              </a:ext>
            </a:extLst>
          </p:cNvPr>
          <p:cNvSpPr txBox="1"/>
          <p:nvPr/>
        </p:nvSpPr>
        <p:spPr>
          <a:xfrm>
            <a:off x="6516676" y="3103531"/>
            <a:ext cx="1332865" cy="669158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lang="en-US" sz="1500" dirty="0" err="1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 object</a:t>
            </a:r>
          </a:p>
        </p:txBody>
      </p:sp>
      <p:grpSp>
        <p:nvGrpSpPr>
          <p:cNvPr id="19" name="object 20">
            <a:extLst>
              <a:ext uri="{FF2B5EF4-FFF2-40B4-BE49-F238E27FC236}">
                <a16:creationId xmlns:a16="http://schemas.microsoft.com/office/drawing/2014/main" id="{402BED24-845B-4FDD-9254-9C410BA452C1}"/>
              </a:ext>
            </a:extLst>
          </p:cNvPr>
          <p:cNvGrpSpPr/>
          <p:nvPr/>
        </p:nvGrpSpPr>
        <p:grpSpPr>
          <a:xfrm>
            <a:off x="6304458" y="4375943"/>
            <a:ext cx="1802892" cy="1062227"/>
            <a:chOff x="4803647" y="4158995"/>
            <a:chExt cx="1802892" cy="1062227"/>
          </a:xfrm>
        </p:grpSpPr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7E1C2D29-F158-49A8-BB6C-893B83F3F85A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D1F437B5-D71B-445F-805D-500FB1F84467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22" name="object 26">
            <a:extLst>
              <a:ext uri="{FF2B5EF4-FFF2-40B4-BE49-F238E27FC236}">
                <a16:creationId xmlns:a16="http://schemas.microsoft.com/office/drawing/2014/main" id="{2A67370E-C0E1-430A-8AD2-C0A3E2CA09B0}"/>
              </a:ext>
            </a:extLst>
          </p:cNvPr>
          <p:cNvSpPr txBox="1"/>
          <p:nvPr/>
        </p:nvSpPr>
        <p:spPr>
          <a:xfrm>
            <a:off x="6478576" y="4537868"/>
            <a:ext cx="1403985" cy="45140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lang="en-US" sz="1500" spc="-10" dirty="0">
                <a:solidFill>
                  <a:srgbClr val="FFFFFF"/>
                </a:solidFill>
                <a:latin typeface="Carlito"/>
                <a:cs typeface="Carlito"/>
              </a:rPr>
              <a:t>Find all launch html tables 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23" name="object 27">
            <a:extLst>
              <a:ext uri="{FF2B5EF4-FFF2-40B4-BE49-F238E27FC236}">
                <a16:creationId xmlns:a16="http://schemas.microsoft.com/office/drawing/2014/main" id="{02236AC2-5954-4F84-A25C-99C43843916B}"/>
              </a:ext>
            </a:extLst>
          </p:cNvPr>
          <p:cNvGrpSpPr/>
          <p:nvPr/>
        </p:nvGrpSpPr>
        <p:grpSpPr>
          <a:xfrm>
            <a:off x="8640751" y="3290855"/>
            <a:ext cx="1859280" cy="2205228"/>
            <a:chOff x="7139940" y="3073907"/>
            <a:chExt cx="1859280" cy="2205228"/>
          </a:xfrm>
        </p:grpSpPr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365A00CB-DDA3-480E-84AD-A78FC5BA7EAA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9">
              <a:extLst>
                <a:ext uri="{FF2B5EF4-FFF2-40B4-BE49-F238E27FC236}">
                  <a16:creationId xmlns:a16="http://schemas.microsoft.com/office/drawing/2014/main" id="{3D168586-E7E9-4025-A9F7-D7141741D141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393E024F-0425-4CB4-9A88-CEFA269C1C16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31">
              <a:extLst>
                <a:ext uri="{FF2B5EF4-FFF2-40B4-BE49-F238E27FC236}">
                  <a16:creationId xmlns:a16="http://schemas.microsoft.com/office/drawing/2014/main" id="{9CACDD5D-A634-4D6D-935B-61FF98D68F12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32">
              <a:extLst>
                <a:ext uri="{FF2B5EF4-FFF2-40B4-BE49-F238E27FC236}">
                  <a16:creationId xmlns:a16="http://schemas.microsoft.com/office/drawing/2014/main" id="{174FE1E0-DB5D-4B51-BD7A-6439C0F80F45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pSp>
        <p:nvGrpSpPr>
          <p:cNvPr id="29" name="object 34">
            <a:extLst>
              <a:ext uri="{FF2B5EF4-FFF2-40B4-BE49-F238E27FC236}">
                <a16:creationId xmlns:a16="http://schemas.microsoft.com/office/drawing/2014/main" id="{392D9110-E695-4768-B509-0006BC75C33B}"/>
              </a:ext>
            </a:extLst>
          </p:cNvPr>
          <p:cNvGrpSpPr/>
          <p:nvPr/>
        </p:nvGrpSpPr>
        <p:grpSpPr>
          <a:xfrm>
            <a:off x="8640751" y="1961927"/>
            <a:ext cx="1868423" cy="2205228"/>
            <a:chOff x="7139940" y="1744979"/>
            <a:chExt cx="1868423" cy="2205228"/>
          </a:xfrm>
        </p:grpSpPr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D8EED65D-DA55-4E63-ABA9-8711143A2214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" name="object 36">
              <a:extLst>
                <a:ext uri="{FF2B5EF4-FFF2-40B4-BE49-F238E27FC236}">
                  <a16:creationId xmlns:a16="http://schemas.microsoft.com/office/drawing/2014/main" id="{C5C0E801-F28E-4B9F-B07A-21FE40637A9D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8B0F6CD7-9218-4C4E-9358-A3B4583EC2D5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3" name="object 38">
              <a:extLst>
                <a:ext uri="{FF2B5EF4-FFF2-40B4-BE49-F238E27FC236}">
                  <a16:creationId xmlns:a16="http://schemas.microsoft.com/office/drawing/2014/main" id="{DC22850B-2C6A-41FA-885F-B193459E2F17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B864CCFA-6FDB-4E28-A1A0-FFC052AB239C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pSp>
        <p:nvGrpSpPr>
          <p:cNvPr id="36" name="object 41">
            <a:extLst>
              <a:ext uri="{FF2B5EF4-FFF2-40B4-BE49-F238E27FC236}">
                <a16:creationId xmlns:a16="http://schemas.microsoft.com/office/drawing/2014/main" id="{29AC42A7-818E-4CAF-92FD-B186F7998043}"/>
              </a:ext>
            </a:extLst>
          </p:cNvPr>
          <p:cNvGrpSpPr/>
          <p:nvPr/>
        </p:nvGrpSpPr>
        <p:grpSpPr>
          <a:xfrm>
            <a:off x="8640751" y="1695228"/>
            <a:ext cx="1851659" cy="1143000"/>
            <a:chOff x="7139940" y="1478280"/>
            <a:chExt cx="1851659" cy="1143000"/>
          </a:xfrm>
        </p:grpSpPr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B7EDAA1A-99A3-4131-8F8C-C92FAAE82745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  <p:sp>
          <p:nvSpPr>
            <p:cNvPr id="38" name="object 45">
              <a:extLst>
                <a:ext uri="{FF2B5EF4-FFF2-40B4-BE49-F238E27FC236}">
                  <a16:creationId xmlns:a16="http://schemas.microsoft.com/office/drawing/2014/main" id="{4A2DF7E9-C813-4CCB-B16F-106A645B9F0E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9" name="object 46">
              <a:extLst>
                <a:ext uri="{FF2B5EF4-FFF2-40B4-BE49-F238E27FC236}">
                  <a16:creationId xmlns:a16="http://schemas.microsoft.com/office/drawing/2014/main" id="{47DFA0A1-D908-4035-91BC-A538E52D7535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sp>
        <p:nvSpPr>
          <p:cNvPr id="40" name="object 47">
            <a:extLst>
              <a:ext uri="{FF2B5EF4-FFF2-40B4-BE49-F238E27FC236}">
                <a16:creationId xmlns:a16="http://schemas.microsoft.com/office/drawing/2014/main" id="{1496F94D-C294-4F07-B700-522D8E7F56C8}"/>
              </a:ext>
            </a:extLst>
          </p:cNvPr>
          <p:cNvSpPr txBox="1">
            <a:spLocks noGrp="1"/>
          </p:cNvSpPr>
          <p:nvPr/>
        </p:nvSpPr>
        <p:spPr>
          <a:xfrm>
            <a:off x="8854872" y="1802352"/>
            <a:ext cx="1373505" cy="68993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Convert dictionary to </a:t>
            </a:r>
            <a:r>
              <a:rPr lang="en-US" sz="1500" spc="-5" dirty="0" err="1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lang="en-US" sz="1500" dirty="0">
              <a:latin typeface="Carlito"/>
              <a:cs typeface="Carlito"/>
            </a:endParaRPr>
          </a:p>
        </p:txBody>
      </p:sp>
      <p:sp>
        <p:nvSpPr>
          <p:cNvPr id="41" name="object 47">
            <a:extLst>
              <a:ext uri="{FF2B5EF4-FFF2-40B4-BE49-F238E27FC236}">
                <a16:creationId xmlns:a16="http://schemas.microsoft.com/office/drawing/2014/main" id="{8FB7CF17-B2DF-4B7C-833D-5F4E9CFDD4D2}"/>
              </a:ext>
            </a:extLst>
          </p:cNvPr>
          <p:cNvSpPr txBox="1">
            <a:spLocks noGrp="1"/>
          </p:cNvSpPr>
          <p:nvPr/>
        </p:nvSpPr>
        <p:spPr>
          <a:xfrm>
            <a:off x="8866811" y="4540001"/>
            <a:ext cx="1373505" cy="68993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Create dictionary with keys from html tables</a:t>
            </a:r>
            <a:endParaRPr lang="en-US" sz="1500" dirty="0">
              <a:latin typeface="Carlito"/>
              <a:cs typeface="Carlito"/>
            </a:endParaRPr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2624BFE3-4E5C-4134-83D3-D176AF948FD7}"/>
              </a:ext>
            </a:extLst>
          </p:cNvPr>
          <p:cNvSpPr txBox="1"/>
          <p:nvPr/>
        </p:nvSpPr>
        <p:spPr>
          <a:xfrm>
            <a:off x="8881860" y="3126805"/>
            <a:ext cx="1332865" cy="88152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Fill dictionary with launch records from table rows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f80a141d-92ca-4d3d-9308-f7e7b1d44ce8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</TotalTime>
  <Words>2123</Words>
  <Application>Microsoft Office PowerPoint</Application>
  <PresentationFormat>Widescreen</PresentationFormat>
  <Paragraphs>301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Abadi</vt:lpstr>
      <vt:lpstr>Agency FB</vt:lpstr>
      <vt:lpstr>Arial</vt:lpstr>
      <vt:lpstr>Arial Black</vt:lpstr>
      <vt:lpstr>Bahnschrift</vt:lpstr>
      <vt:lpstr>Calibri</vt:lpstr>
      <vt:lpstr>Calibri Light</vt:lpstr>
      <vt:lpstr>Carlito</vt:lpstr>
      <vt:lpstr>IBM Plex Mono SemiBold</vt:lpstr>
      <vt:lpstr>IBM Plex Mono Text</vt:lpstr>
      <vt:lpstr>Tw Cen MT</vt:lpstr>
      <vt:lpstr>Custom Design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Jimmy Lozano</cp:lastModifiedBy>
  <cp:revision>332</cp:revision>
  <dcterms:created xsi:type="dcterms:W3CDTF">2021-04-29T18:58:34Z</dcterms:created>
  <dcterms:modified xsi:type="dcterms:W3CDTF">2021-12-23T20:53:52Z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